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76" r:id="rId2"/>
  </p:sldMasterIdLst>
  <p:notesMasterIdLst>
    <p:notesMasterId r:id="rId53"/>
  </p:notesMasterIdLst>
  <p:handoutMasterIdLst>
    <p:handoutMasterId r:id="rId54"/>
  </p:handoutMasterIdLst>
  <p:sldIdLst>
    <p:sldId id="520" r:id="rId3"/>
    <p:sldId id="590" r:id="rId4"/>
    <p:sldId id="545" r:id="rId5"/>
    <p:sldId id="546" r:id="rId6"/>
    <p:sldId id="581" r:id="rId7"/>
    <p:sldId id="547" r:id="rId8"/>
    <p:sldId id="578" r:id="rId9"/>
    <p:sldId id="568" r:id="rId10"/>
    <p:sldId id="548" r:id="rId11"/>
    <p:sldId id="577" r:id="rId12"/>
    <p:sldId id="579" r:id="rId13"/>
    <p:sldId id="595" r:id="rId14"/>
    <p:sldId id="599" r:id="rId15"/>
    <p:sldId id="549" r:id="rId16"/>
    <p:sldId id="608" r:id="rId17"/>
    <p:sldId id="567" r:id="rId18"/>
    <p:sldId id="584" r:id="rId19"/>
    <p:sldId id="586" r:id="rId20"/>
    <p:sldId id="587" r:id="rId21"/>
    <p:sldId id="601" r:id="rId22"/>
    <p:sldId id="600" r:id="rId23"/>
    <p:sldId id="593" r:id="rId24"/>
    <p:sldId id="569" r:id="rId25"/>
    <p:sldId id="609" r:id="rId26"/>
    <p:sldId id="610" r:id="rId27"/>
    <p:sldId id="611" r:id="rId28"/>
    <p:sldId id="565" r:id="rId29"/>
    <p:sldId id="566" r:id="rId30"/>
    <p:sldId id="582" r:id="rId31"/>
    <p:sldId id="583" r:id="rId32"/>
    <p:sldId id="551" r:id="rId33"/>
    <p:sldId id="552" r:id="rId34"/>
    <p:sldId id="598" r:id="rId35"/>
    <p:sldId id="553" r:id="rId36"/>
    <p:sldId id="612" r:id="rId37"/>
    <p:sldId id="554" r:id="rId38"/>
    <p:sldId id="555" r:id="rId39"/>
    <p:sldId id="558" r:id="rId40"/>
    <p:sldId id="561" r:id="rId41"/>
    <p:sldId id="596" r:id="rId42"/>
    <p:sldId id="563" r:id="rId43"/>
    <p:sldId id="594" r:id="rId44"/>
    <p:sldId id="570" r:id="rId45"/>
    <p:sldId id="571" r:id="rId46"/>
    <p:sldId id="574" r:id="rId47"/>
    <p:sldId id="605" r:id="rId48"/>
    <p:sldId id="606" r:id="rId49"/>
    <p:sldId id="576" r:id="rId50"/>
    <p:sldId id="607" r:id="rId51"/>
    <p:sldId id="529" r:id="rId52"/>
  </p:sldIdLst>
  <p:sldSz cx="9144000" cy="6858000" type="screen4x3"/>
  <p:notesSz cx="6735763" cy="986948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31A03"/>
    <a:srgbClr val="FFCCCC"/>
    <a:srgbClr val="FF0066"/>
    <a:srgbClr val="FF3300"/>
    <a:srgbClr val="CCCCFF"/>
    <a:srgbClr val="FFFFFF"/>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92" autoAdjust="0"/>
    <p:restoredTop sz="94660"/>
  </p:normalViewPr>
  <p:slideViewPr>
    <p:cSldViewPr>
      <p:cViewPr varScale="1">
        <p:scale>
          <a:sx n="61" d="100"/>
          <a:sy n="61" d="100"/>
        </p:scale>
        <p:origin x="38" y="2707"/>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59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46592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465924"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465925"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67F34B8-88C2-4AA9-A1F3-E99D6C8FF527}" type="slidenum">
              <a:rPr lang="en-US" altLang="zh-TW"/>
              <a:pPr/>
              <a:t>‹#›</a:t>
            </a:fld>
            <a:endParaRPr lang="en-US" altLang="zh-TW"/>
          </a:p>
        </p:txBody>
      </p:sp>
    </p:spTree>
    <p:extLst>
      <p:ext uri="{BB962C8B-B14F-4D97-AF65-F5344CB8AC3E}">
        <p14:creationId xmlns:p14="http://schemas.microsoft.com/office/powerpoint/2010/main" val="2424114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409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819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4103"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9713F98-B67F-4F76-A148-E93722D493BE}" type="slidenum">
              <a:rPr lang="en-US" altLang="zh-TW"/>
              <a:pPr/>
              <a:t>‹#›</a:t>
            </a:fld>
            <a:endParaRPr lang="en-US" altLang="zh-TW"/>
          </a:p>
        </p:txBody>
      </p:sp>
    </p:spTree>
    <p:extLst>
      <p:ext uri="{BB962C8B-B14F-4D97-AF65-F5344CB8AC3E}">
        <p14:creationId xmlns:p14="http://schemas.microsoft.com/office/powerpoint/2010/main" val="3637322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D12BCD3D-7D52-4CBE-B515-A3010EB9BE9D}" type="slidenum">
              <a:rPr lang="en-US" altLang="zh-TW"/>
              <a:pPr/>
              <a:t>5</a:t>
            </a:fld>
            <a:endParaRPr lang="en-US" altLang="zh-TW"/>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371895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D12BCD3D-7D52-4CBE-B515-A3010EB9BE9D}" type="slidenum">
              <a:rPr lang="en-US" altLang="zh-TW"/>
              <a:pPr/>
              <a:t>49</a:t>
            </a:fld>
            <a:endParaRPr lang="en-US" altLang="zh-TW"/>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422085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fld id="{68A42893-5DE7-431C-B927-85094150CD03}" type="slidenum">
              <a:rPr lang="en-US" altLang="zh-TW"/>
              <a:pPr/>
              <a:t>50</a:t>
            </a:fld>
            <a:endParaRPr lang="en-US" altLang="zh-TW"/>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155963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81922" name="Rectangle 2"/>
          <p:cNvSpPr>
            <a:spLocks noGrp="1" noChangeArrowheads="1"/>
          </p:cNvSpPr>
          <p:nvPr>
            <p:ph type="ctrTitle"/>
          </p:nvPr>
        </p:nvSpPr>
        <p:spPr>
          <a:xfrm>
            <a:off x="685800" y="685800"/>
            <a:ext cx="7772400" cy="2127250"/>
          </a:xfrm>
        </p:spPr>
        <p:txBody>
          <a:bodyPr/>
          <a:lstStyle>
            <a:lvl1pPr algn="ctr">
              <a:defRPr sz="5800"/>
            </a:lvl1pPr>
          </a:lstStyle>
          <a:p>
            <a:r>
              <a:rPr lang="zh-TW" altLang="en-US"/>
              <a:t>按一下以編輯母片標題樣式</a:t>
            </a:r>
          </a:p>
        </p:txBody>
      </p:sp>
      <p:sp>
        <p:nvSpPr>
          <p:cNvPr id="819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zh-TW" altLang="en-US"/>
              <a:t>按一下以編輯母片副標題樣式</a:t>
            </a:r>
          </a:p>
        </p:txBody>
      </p:sp>
      <p:sp>
        <p:nvSpPr>
          <p:cNvPr id="8" name="Rectangle 4"/>
          <p:cNvSpPr>
            <a:spLocks noGrp="1" noChangeArrowheads="1"/>
          </p:cNvSpPr>
          <p:nvPr>
            <p:ph type="dt" sz="half" idx="10"/>
          </p:nvPr>
        </p:nvSpPr>
        <p:spPr/>
        <p:txBody>
          <a:bodyPr/>
          <a:lstStyle>
            <a:lvl1pPr>
              <a:defRPr/>
            </a:lvl1pPr>
          </a:lstStyle>
          <a:p>
            <a:pPr>
              <a:defRPr/>
            </a:pPr>
            <a:endParaRPr lang="en-US" altLang="zh-TW"/>
          </a:p>
        </p:txBody>
      </p:sp>
      <p:sp>
        <p:nvSpPr>
          <p:cNvPr id="9" name="Rectangle 5"/>
          <p:cNvSpPr>
            <a:spLocks noGrp="1" noChangeArrowheads="1"/>
          </p:cNvSpPr>
          <p:nvPr>
            <p:ph type="ftr" sz="quarter" idx="11"/>
          </p:nvPr>
        </p:nvSpPr>
        <p:spPr/>
        <p:txBody>
          <a:bodyPr/>
          <a:lstStyle>
            <a:lvl1pPr>
              <a:defRPr/>
            </a:lvl1pPr>
          </a:lstStyle>
          <a:p>
            <a:pPr>
              <a:defRPr/>
            </a:pPr>
            <a:endParaRPr lang="en-US" altLang="zh-TW"/>
          </a:p>
        </p:txBody>
      </p:sp>
      <p:sp>
        <p:nvSpPr>
          <p:cNvPr id="10" name="Rectangle 6"/>
          <p:cNvSpPr>
            <a:spLocks noGrp="1" noChangeArrowheads="1"/>
          </p:cNvSpPr>
          <p:nvPr>
            <p:ph type="sldNum" sz="quarter" idx="12"/>
          </p:nvPr>
        </p:nvSpPr>
        <p:spPr/>
        <p:txBody>
          <a:bodyPr/>
          <a:lstStyle>
            <a:lvl1pPr>
              <a:defRPr/>
            </a:lvl1pPr>
          </a:lstStyle>
          <a:p>
            <a:fld id="{FA223F1D-DA7D-4AE5-B5FE-A71F1E9330C4}" type="slidenum">
              <a:rPr lang="en-US" altLang="zh-TW"/>
              <a:pPr/>
              <a:t>‹#›</a:t>
            </a:fld>
            <a:endParaRPr lang="en-US" altLang="zh-TW"/>
          </a:p>
        </p:txBody>
      </p:sp>
    </p:spTree>
    <p:extLst>
      <p:ext uri="{BB962C8B-B14F-4D97-AF65-F5344CB8AC3E}">
        <p14:creationId xmlns:p14="http://schemas.microsoft.com/office/powerpoint/2010/main" val="124571547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矩形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矩形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8" name="日期版面配置區 4"/>
          <p:cNvSpPr>
            <a:spLocks noGrp="1"/>
          </p:cNvSpPr>
          <p:nvPr>
            <p:ph type="dt" sz="half" idx="10"/>
          </p:nvPr>
        </p:nvSpPr>
        <p:spPr/>
        <p:txBody>
          <a:bodyPr/>
          <a:lstStyle>
            <a:lvl1pPr>
              <a:defRPr/>
            </a:lvl1pPr>
          </a:lstStyle>
          <a:p>
            <a:pPr>
              <a:defRPr/>
            </a:pPr>
            <a:endParaRPr lang="en-US" altLang="zh-TW"/>
          </a:p>
        </p:txBody>
      </p:sp>
      <p:sp>
        <p:nvSpPr>
          <p:cNvPr id="9" name="頁尾版面配置區 5"/>
          <p:cNvSpPr>
            <a:spLocks noGrp="1"/>
          </p:cNvSpPr>
          <p:nvPr>
            <p:ph type="ftr" sz="quarter" idx="11"/>
          </p:nvPr>
        </p:nvSpPr>
        <p:spPr>
          <a:xfrm>
            <a:off x="914400" y="6172200"/>
            <a:ext cx="3886200" cy="457200"/>
          </a:xfrm>
        </p:spPr>
        <p:txBody>
          <a:bodyPr/>
          <a:lstStyle>
            <a:lvl1pPr>
              <a:defRPr/>
            </a:lvl1pPr>
          </a:lstStyle>
          <a:p>
            <a:pPr>
              <a:defRPr/>
            </a:pPr>
            <a:endParaRPr lang="en-US" altLang="zh-TW"/>
          </a:p>
        </p:txBody>
      </p:sp>
      <p:sp>
        <p:nvSpPr>
          <p:cNvPr id="10" name="投影片編號版面配置區 6"/>
          <p:cNvSpPr>
            <a:spLocks noGrp="1"/>
          </p:cNvSpPr>
          <p:nvPr>
            <p:ph type="sldNum" sz="quarter" idx="12"/>
          </p:nvPr>
        </p:nvSpPr>
        <p:spPr>
          <a:xfrm>
            <a:off x="146050" y="6208713"/>
            <a:ext cx="457200" cy="457200"/>
          </a:xfrm>
        </p:spPr>
        <p:txBody>
          <a:bodyPr/>
          <a:lstStyle>
            <a:lvl1pPr>
              <a:defRPr/>
            </a:lvl1pPr>
          </a:lstStyle>
          <a:p>
            <a:fld id="{50D22ECC-B45E-482A-B69B-AFAF0D205E1C}" type="slidenum">
              <a:rPr lang="en-US" altLang="zh-TW"/>
              <a:pPr/>
              <a:t>‹#›</a:t>
            </a:fld>
            <a:endParaRPr lang="en-US" altLang="zh-TW"/>
          </a:p>
        </p:txBody>
      </p:sp>
    </p:spTree>
    <p:extLst>
      <p:ext uri="{BB962C8B-B14F-4D97-AF65-F5344CB8AC3E}">
        <p14:creationId xmlns:p14="http://schemas.microsoft.com/office/powerpoint/2010/main" val="298201557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fld id="{C1371F74-7F81-43B8-A54A-F4D4A01FF802}" type="slidenum">
              <a:rPr lang="en-US" altLang="zh-TW"/>
              <a:pPr/>
              <a:t>‹#›</a:t>
            </a:fld>
            <a:endParaRPr lang="en-US" altLang="zh-TW"/>
          </a:p>
        </p:txBody>
      </p:sp>
    </p:spTree>
    <p:extLst>
      <p:ext uri="{BB962C8B-B14F-4D97-AF65-F5344CB8AC3E}">
        <p14:creationId xmlns:p14="http://schemas.microsoft.com/office/powerpoint/2010/main" val="254690563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fld id="{47207FCF-D453-474A-A6A0-3B5B897F2AF6}" type="slidenum">
              <a:rPr lang="en-US" altLang="zh-TW"/>
              <a:pPr/>
              <a:t>‹#›</a:t>
            </a:fld>
            <a:endParaRPr lang="en-US" altLang="zh-TW"/>
          </a:p>
        </p:txBody>
      </p:sp>
    </p:spTree>
    <p:extLst>
      <p:ext uri="{BB962C8B-B14F-4D97-AF65-F5344CB8AC3E}">
        <p14:creationId xmlns:p14="http://schemas.microsoft.com/office/powerpoint/2010/main" val="252139521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useBgFill="1">
        <p:nvSpPr>
          <p:cNvPr id="5" name="圓角矩形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kumimoji="0" lang="en-US"/>
          </a:p>
        </p:txBody>
      </p:sp>
      <p:sp>
        <p:nvSpPr>
          <p:cNvPr id="6" name="矩形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矩形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0" name="矩形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TW" altLang="en-US" smtClean="0"/>
              <a:t>按一下以編輯母片標題樣式</a:t>
            </a:r>
            <a:endParaRPr lang="en-US"/>
          </a:p>
        </p:txBody>
      </p:sp>
      <p:sp>
        <p:nvSpPr>
          <p:cNvPr id="11" name="日期版面配置區 27"/>
          <p:cNvSpPr>
            <a:spLocks noGrp="1"/>
          </p:cNvSpPr>
          <p:nvPr>
            <p:ph type="dt" sz="half" idx="10"/>
          </p:nvPr>
        </p:nvSpPr>
        <p:spPr/>
        <p:txBody>
          <a:bodyPr/>
          <a:lstStyle>
            <a:lvl1pPr>
              <a:defRPr/>
            </a:lvl1pPr>
          </a:lstStyle>
          <a:p>
            <a:pPr>
              <a:defRPr/>
            </a:pPr>
            <a:endParaRPr lang="en-US" altLang="zh-TW"/>
          </a:p>
        </p:txBody>
      </p:sp>
      <p:sp>
        <p:nvSpPr>
          <p:cNvPr id="12" name="頁尾版面配置區 16"/>
          <p:cNvSpPr>
            <a:spLocks noGrp="1"/>
          </p:cNvSpPr>
          <p:nvPr>
            <p:ph type="ftr" sz="quarter" idx="11"/>
          </p:nvPr>
        </p:nvSpPr>
        <p:spPr/>
        <p:txBody>
          <a:bodyPr/>
          <a:lstStyle>
            <a:lvl1pPr>
              <a:defRPr/>
            </a:lvl1pPr>
          </a:lstStyle>
          <a:p>
            <a:pPr>
              <a:defRPr/>
            </a:pPr>
            <a:endParaRPr lang="en-US" altLang="zh-TW"/>
          </a:p>
        </p:txBody>
      </p:sp>
      <p:sp>
        <p:nvSpPr>
          <p:cNvPr id="13" name="投影片編號版面配置區 28"/>
          <p:cNvSpPr>
            <a:spLocks noGrp="1"/>
          </p:cNvSpPr>
          <p:nvPr>
            <p:ph type="sldNum" sz="quarter" idx="12"/>
          </p:nvPr>
        </p:nvSpPr>
        <p:spPr/>
        <p:txBody>
          <a:bodyPr/>
          <a:lstStyle>
            <a:lvl1pPr>
              <a:defRPr/>
            </a:lvl1pPr>
          </a:lstStyle>
          <a:p>
            <a:fld id="{F0AB1200-93D6-464D-BCBA-BD18D209ED84}" type="slidenum">
              <a:rPr lang="en-US" altLang="zh-TW"/>
              <a:pPr/>
              <a:t>‹#›</a:t>
            </a:fld>
            <a:endParaRPr lang="en-US" altLang="zh-TW"/>
          </a:p>
        </p:txBody>
      </p:sp>
    </p:spTree>
    <p:extLst>
      <p:ext uri="{BB962C8B-B14F-4D97-AF65-F5344CB8AC3E}">
        <p14:creationId xmlns:p14="http://schemas.microsoft.com/office/powerpoint/2010/main" val="249569385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914400" y="1447800"/>
            <a:ext cx="77724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fld id="{6024414D-9C5F-4BC9-9EF8-C4059A6BAF43}" type="slidenum">
              <a:rPr lang="en-US" altLang="zh-TW"/>
              <a:pPr/>
              <a:t>‹#›</a:t>
            </a:fld>
            <a:endParaRPr lang="en-US" altLang="zh-TW"/>
          </a:p>
        </p:txBody>
      </p:sp>
    </p:spTree>
    <p:extLst>
      <p:ext uri="{BB962C8B-B14F-4D97-AF65-F5344CB8AC3E}">
        <p14:creationId xmlns:p14="http://schemas.microsoft.com/office/powerpoint/2010/main" val="254352693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useBgFill="1">
        <p:nvSpPr>
          <p:cNvPr id="5" name="圓角矩形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kumimoji="0" lang="en-US"/>
          </a:p>
        </p:txBody>
      </p:sp>
      <p:sp>
        <p:nvSpPr>
          <p:cNvPr id="6" name="矩形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矩形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矩形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 name="標題 1"/>
          <p:cNvSpPr>
            <a:spLocks noGrp="1"/>
          </p:cNvSpPr>
          <p:nvPr>
            <p:ph type="title"/>
          </p:nvPr>
        </p:nvSpPr>
        <p:spPr>
          <a:xfrm>
            <a:off x="722313" y="952500"/>
            <a:ext cx="7772400" cy="1362075"/>
          </a:xfrm>
        </p:spPr>
        <p:txBody>
          <a:bodyPr/>
          <a:lstStyle>
            <a:lvl1pPr algn="l">
              <a:buNone/>
              <a:defRPr sz="4000" b="0" cap="none"/>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endParaRPr lang="en-US" altLang="zh-TW"/>
          </a:p>
        </p:txBody>
      </p:sp>
      <p:sp>
        <p:nvSpPr>
          <p:cNvPr id="10" name="頁尾版面配置區 4"/>
          <p:cNvSpPr>
            <a:spLocks noGrp="1"/>
          </p:cNvSpPr>
          <p:nvPr>
            <p:ph type="ftr" sz="quarter" idx="11"/>
          </p:nvPr>
        </p:nvSpPr>
        <p:spPr>
          <a:xfrm>
            <a:off x="800100" y="6172200"/>
            <a:ext cx="4000500" cy="457200"/>
          </a:xfrm>
        </p:spPr>
        <p:txBody>
          <a:bodyPr/>
          <a:lstStyle>
            <a:lvl1pPr>
              <a:defRPr/>
            </a:lvl1pPr>
          </a:lstStyle>
          <a:p>
            <a:pPr>
              <a:defRPr/>
            </a:pPr>
            <a:endParaRPr lang="en-US" altLang="zh-TW"/>
          </a:p>
        </p:txBody>
      </p:sp>
      <p:sp>
        <p:nvSpPr>
          <p:cNvPr id="11" name="投影片編號版面配置區 5"/>
          <p:cNvSpPr>
            <a:spLocks noGrp="1"/>
          </p:cNvSpPr>
          <p:nvPr>
            <p:ph type="sldNum" sz="quarter" idx="12"/>
          </p:nvPr>
        </p:nvSpPr>
        <p:spPr>
          <a:xfrm>
            <a:off x="146050" y="6208713"/>
            <a:ext cx="457200" cy="457200"/>
          </a:xfrm>
        </p:spPr>
        <p:txBody>
          <a:bodyPr/>
          <a:lstStyle>
            <a:lvl1pPr>
              <a:defRPr/>
            </a:lvl1pPr>
          </a:lstStyle>
          <a:p>
            <a:fld id="{6A61414A-ED46-4D28-B7C2-E88ED73C6E34}" type="slidenum">
              <a:rPr lang="en-US" altLang="zh-TW"/>
              <a:pPr/>
              <a:t>‹#›</a:t>
            </a:fld>
            <a:endParaRPr lang="en-US" altLang="zh-TW"/>
          </a:p>
        </p:txBody>
      </p:sp>
    </p:spTree>
    <p:extLst>
      <p:ext uri="{BB962C8B-B14F-4D97-AF65-F5344CB8AC3E}">
        <p14:creationId xmlns:p14="http://schemas.microsoft.com/office/powerpoint/2010/main" val="1270907411"/>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91440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93395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fld id="{012CEEBE-0B08-458E-B7F2-C69B5EB1A0F3}" type="slidenum">
              <a:rPr lang="en-US" altLang="zh-TW"/>
              <a:pPr/>
              <a:t>‹#›</a:t>
            </a:fld>
            <a:endParaRPr lang="en-US" altLang="zh-TW"/>
          </a:p>
        </p:txBody>
      </p:sp>
    </p:spTree>
    <p:extLst>
      <p:ext uri="{BB962C8B-B14F-4D97-AF65-F5344CB8AC3E}">
        <p14:creationId xmlns:p14="http://schemas.microsoft.com/office/powerpoint/2010/main" val="15187325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half" idx="2"/>
          </p:nvPr>
        </p:nvSpPr>
        <p:spPr>
          <a:xfrm>
            <a:off x="9144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half" idx="4"/>
          </p:nvPr>
        </p:nvSpPr>
        <p:spPr>
          <a:xfrm>
            <a:off x="49530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13"/>
          <p:cNvSpPr>
            <a:spLocks noGrp="1"/>
          </p:cNvSpPr>
          <p:nvPr>
            <p:ph type="dt" sz="half" idx="10"/>
          </p:nvPr>
        </p:nvSpPr>
        <p:spPr/>
        <p:txBody>
          <a:bodyPr/>
          <a:lstStyle>
            <a:lvl1pPr>
              <a:defRPr/>
            </a:lvl1pPr>
          </a:lstStyle>
          <a:p>
            <a:pPr>
              <a:defRPr/>
            </a:pPr>
            <a:endParaRPr lang="en-US" altLang="zh-TW"/>
          </a:p>
        </p:txBody>
      </p:sp>
      <p:sp>
        <p:nvSpPr>
          <p:cNvPr id="8" name="頁尾版面配置區 2"/>
          <p:cNvSpPr>
            <a:spLocks noGrp="1"/>
          </p:cNvSpPr>
          <p:nvPr>
            <p:ph type="ftr" sz="quarter" idx="11"/>
          </p:nvPr>
        </p:nvSpPr>
        <p:spPr/>
        <p:txBody>
          <a:bodyPr/>
          <a:lstStyle>
            <a:lvl1pPr>
              <a:defRPr/>
            </a:lvl1pPr>
          </a:lstStyle>
          <a:p>
            <a:pPr>
              <a:defRPr/>
            </a:pPr>
            <a:endParaRPr lang="en-US" altLang="zh-TW"/>
          </a:p>
        </p:txBody>
      </p:sp>
      <p:sp>
        <p:nvSpPr>
          <p:cNvPr id="9" name="投影片編號版面配置區 22"/>
          <p:cNvSpPr>
            <a:spLocks noGrp="1"/>
          </p:cNvSpPr>
          <p:nvPr>
            <p:ph type="sldNum" sz="quarter" idx="12"/>
          </p:nvPr>
        </p:nvSpPr>
        <p:spPr/>
        <p:txBody>
          <a:bodyPr/>
          <a:lstStyle>
            <a:lvl1pPr>
              <a:defRPr/>
            </a:lvl1pPr>
          </a:lstStyle>
          <a:p>
            <a:fld id="{D48BE298-7A36-441E-84A7-44EF45FEDD38}" type="slidenum">
              <a:rPr lang="en-US" altLang="zh-TW"/>
              <a:pPr/>
              <a:t>‹#›</a:t>
            </a:fld>
            <a:endParaRPr lang="en-US" altLang="zh-TW"/>
          </a:p>
        </p:txBody>
      </p:sp>
    </p:spTree>
    <p:extLst>
      <p:ext uri="{BB962C8B-B14F-4D97-AF65-F5344CB8AC3E}">
        <p14:creationId xmlns:p14="http://schemas.microsoft.com/office/powerpoint/2010/main" val="162940069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endParaRPr lang="en-US" altLang="zh-TW"/>
          </a:p>
        </p:txBody>
      </p:sp>
      <p:sp>
        <p:nvSpPr>
          <p:cNvPr id="4" name="頁尾版面配置區 2"/>
          <p:cNvSpPr>
            <a:spLocks noGrp="1"/>
          </p:cNvSpPr>
          <p:nvPr>
            <p:ph type="ftr" sz="quarter" idx="11"/>
          </p:nvPr>
        </p:nvSpPr>
        <p:spPr/>
        <p:txBody>
          <a:bodyPr/>
          <a:lstStyle>
            <a:lvl1pPr>
              <a:defRPr/>
            </a:lvl1pPr>
          </a:lstStyle>
          <a:p>
            <a:pPr>
              <a:defRPr/>
            </a:pPr>
            <a:endParaRPr lang="en-US" altLang="zh-TW"/>
          </a:p>
        </p:txBody>
      </p:sp>
      <p:sp>
        <p:nvSpPr>
          <p:cNvPr id="5" name="投影片編號版面配置區 22"/>
          <p:cNvSpPr>
            <a:spLocks noGrp="1"/>
          </p:cNvSpPr>
          <p:nvPr>
            <p:ph type="sldNum" sz="quarter" idx="12"/>
          </p:nvPr>
        </p:nvSpPr>
        <p:spPr/>
        <p:txBody>
          <a:bodyPr/>
          <a:lstStyle>
            <a:lvl1pPr>
              <a:defRPr/>
            </a:lvl1pPr>
          </a:lstStyle>
          <a:p>
            <a:fld id="{5BBCAB29-2F7B-4ED6-9D75-277C80CE7490}" type="slidenum">
              <a:rPr lang="en-US" altLang="zh-TW"/>
              <a:pPr/>
              <a:t>‹#›</a:t>
            </a:fld>
            <a:endParaRPr lang="en-US" altLang="zh-TW"/>
          </a:p>
        </p:txBody>
      </p:sp>
    </p:spTree>
    <p:extLst>
      <p:ext uri="{BB962C8B-B14F-4D97-AF65-F5344CB8AC3E}">
        <p14:creationId xmlns:p14="http://schemas.microsoft.com/office/powerpoint/2010/main" val="17585778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22"/>
          <p:cNvSpPr>
            <a:spLocks noGrp="1"/>
          </p:cNvSpPr>
          <p:nvPr>
            <p:ph type="sldNum" sz="quarter" idx="12"/>
          </p:nvPr>
        </p:nvSpPr>
        <p:spPr/>
        <p:txBody>
          <a:bodyPr/>
          <a:lstStyle>
            <a:lvl1pPr>
              <a:defRPr/>
            </a:lvl1pPr>
          </a:lstStyle>
          <a:p>
            <a:fld id="{9221A499-882F-47C6-8C96-70DAE0E2937F}" type="slidenum">
              <a:rPr lang="en-US" altLang="zh-TW"/>
              <a:pPr/>
              <a:t>‹#›</a:t>
            </a:fld>
            <a:endParaRPr lang="en-US" altLang="zh-TW"/>
          </a:p>
        </p:txBody>
      </p:sp>
    </p:spTree>
    <p:extLst>
      <p:ext uri="{BB962C8B-B14F-4D97-AF65-F5344CB8AC3E}">
        <p14:creationId xmlns:p14="http://schemas.microsoft.com/office/powerpoint/2010/main" val="9667082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矩形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useBgFill="1">
        <p:nvSpPr>
          <p:cNvPr id="6" name="圓角矩形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kumimoji="0" lang="en-US"/>
          </a:p>
        </p:txBody>
      </p:sp>
      <p:sp>
        <p:nvSpPr>
          <p:cNvPr id="2" name="標題 1"/>
          <p:cNvSpPr>
            <a:spLocks noGrp="1"/>
          </p:cNvSpPr>
          <p:nvPr>
            <p:ph type="title"/>
          </p:nvPr>
        </p:nvSpPr>
        <p:spPr>
          <a:xfrm>
            <a:off x="914400" y="273050"/>
            <a:ext cx="7772400" cy="1143000"/>
          </a:xfrm>
        </p:spPr>
        <p:txBody>
          <a:bodyPr/>
          <a:lstStyle>
            <a:lvl1pPr algn="l">
              <a:buNone/>
              <a:defRPr sz="40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1" name="內容版面配置區 10"/>
          <p:cNvSpPr>
            <a:spLocks noGrp="1"/>
          </p:cNvSpPr>
          <p:nvPr>
            <p:ph sz="quarter" idx="1"/>
          </p:nvPr>
        </p:nvSpPr>
        <p:spPr>
          <a:xfrm>
            <a:off x="2971800" y="1600200"/>
            <a:ext cx="57150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4"/>
          <p:cNvSpPr>
            <a:spLocks noGrp="1"/>
          </p:cNvSpPr>
          <p:nvPr>
            <p:ph type="dt" sz="half" idx="10"/>
          </p:nvPr>
        </p:nvSpPr>
        <p:spPr/>
        <p:txBody>
          <a:bodyPr/>
          <a:lstStyle>
            <a:lvl1pPr>
              <a:defRPr/>
            </a:lvl1pPr>
          </a:lstStyle>
          <a:p>
            <a:pPr>
              <a:defRPr/>
            </a:pPr>
            <a:endParaRPr lang="en-US" altLang="zh-TW"/>
          </a:p>
        </p:txBody>
      </p:sp>
      <p:sp>
        <p:nvSpPr>
          <p:cNvPr id="8" name="頁尾版面配置區 5"/>
          <p:cNvSpPr>
            <a:spLocks noGrp="1"/>
          </p:cNvSpPr>
          <p:nvPr>
            <p:ph type="ftr" sz="quarter" idx="11"/>
          </p:nvPr>
        </p:nvSpPr>
        <p:spPr/>
        <p:txBody>
          <a:bodyPr/>
          <a:lstStyle>
            <a:lvl1pPr>
              <a:defRPr/>
            </a:lvl1pPr>
          </a:lstStyle>
          <a:p>
            <a:pPr>
              <a:defRPr/>
            </a:pPr>
            <a:endParaRPr lang="en-US" altLang="zh-TW"/>
          </a:p>
        </p:txBody>
      </p:sp>
      <p:sp>
        <p:nvSpPr>
          <p:cNvPr id="9" name="投影片編號版面配置區 6"/>
          <p:cNvSpPr>
            <a:spLocks noGrp="1"/>
          </p:cNvSpPr>
          <p:nvPr>
            <p:ph type="sldNum" sz="quarter" idx="12"/>
          </p:nvPr>
        </p:nvSpPr>
        <p:spPr/>
        <p:txBody>
          <a:bodyPr/>
          <a:lstStyle>
            <a:lvl1pPr>
              <a:defRPr/>
            </a:lvl1pPr>
          </a:lstStyle>
          <a:p>
            <a:fld id="{56F8F966-2203-42C3-8EFE-81BD5FE8E5C6}" type="slidenum">
              <a:rPr lang="en-US" altLang="zh-TW"/>
              <a:pPr/>
              <a:t>‹#›</a:t>
            </a:fld>
            <a:endParaRPr lang="en-US" altLang="zh-TW"/>
          </a:p>
        </p:txBody>
      </p:sp>
    </p:spTree>
    <p:extLst>
      <p:ext uri="{BB962C8B-B14F-4D97-AF65-F5344CB8AC3E}">
        <p14:creationId xmlns:p14="http://schemas.microsoft.com/office/powerpoint/2010/main" val="72746592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492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 name="Rectangle 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kumimoji="0" sz="1000">
                <a:latin typeface="+mn-lt"/>
              </a:defRPr>
            </a:lvl1pPr>
          </a:lstStyle>
          <a:p>
            <a:pPr>
              <a:defRPr/>
            </a:pPr>
            <a:endParaRPr lang="en-US" altLang="zh-TW"/>
          </a:p>
        </p:txBody>
      </p:sp>
      <p:sp>
        <p:nvSpPr>
          <p:cNvPr id="16"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000">
                <a:latin typeface="+mn-lt"/>
              </a:defRPr>
            </a:lvl1pPr>
          </a:lstStyle>
          <a:p>
            <a:pPr>
              <a:defRPr/>
            </a:pPr>
            <a:endParaRPr lang="en-US" altLang="zh-TW"/>
          </a:p>
        </p:txBody>
      </p:sp>
      <p:sp>
        <p:nvSpPr>
          <p:cNvPr id="17" name="Rectangle 6"/>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kumimoji="0" sz="1000"/>
            </a:lvl1pPr>
          </a:lstStyle>
          <a:p>
            <a:fld id="{6F9CE8C4-EA3C-432A-957F-E3BA47A785A3}"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021" r:id="rId1"/>
  </p:sldLayoutIdLst>
  <p:transition spd="slow">
    <p:push dir="u"/>
  </p:transition>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新細明體" pitchFamily="18" charset="-120"/>
        </a:defRPr>
      </a:lvl2pPr>
      <a:lvl3pPr algn="l" rtl="0" eaLnBrk="0" fontAlgn="base" hangingPunct="0">
        <a:spcBef>
          <a:spcPct val="0"/>
        </a:spcBef>
        <a:spcAft>
          <a:spcPct val="0"/>
        </a:spcAft>
        <a:defRPr kumimoji="1" sz="4400">
          <a:solidFill>
            <a:schemeClr val="tx2"/>
          </a:solidFill>
          <a:latin typeface="Arial" charset="0"/>
          <a:ea typeface="新細明體" pitchFamily="18" charset="-120"/>
        </a:defRPr>
      </a:lvl3pPr>
      <a:lvl4pPr algn="l" rtl="0" eaLnBrk="0" fontAlgn="base" hangingPunct="0">
        <a:spcBef>
          <a:spcPct val="0"/>
        </a:spcBef>
        <a:spcAft>
          <a:spcPct val="0"/>
        </a:spcAft>
        <a:defRPr kumimoji="1" sz="4400">
          <a:solidFill>
            <a:schemeClr val="tx2"/>
          </a:solidFill>
          <a:latin typeface="Arial" charset="0"/>
          <a:ea typeface="新細明體" pitchFamily="18" charset="-120"/>
        </a:defRPr>
      </a:lvl4pPr>
      <a:lvl5pPr algn="l"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l" rtl="0" fontAlgn="base">
        <a:spcBef>
          <a:spcPct val="0"/>
        </a:spcBef>
        <a:spcAft>
          <a:spcPct val="0"/>
        </a:spcAft>
        <a:defRPr kumimoji="1" sz="44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4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4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400">
          <a:solidFill>
            <a:schemeClr val="tx2"/>
          </a:solidFill>
          <a:latin typeface="Garamond" pitchFamily="18"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kumimoji="1"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kumimoji="1" sz="2400">
          <a:solidFill>
            <a:schemeClr val="tx1"/>
          </a:solidFill>
          <a:latin typeface="Arial" charset="0"/>
          <a:ea typeface="+mn-ea"/>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kumimoji="1" sz="2000">
          <a:solidFill>
            <a:schemeClr val="tx1"/>
          </a:solidFill>
          <a:latin typeface="Arial" charset="0"/>
          <a:ea typeface="+mn-ea"/>
        </a:defRPr>
      </a:lvl3pPr>
      <a:lvl4pPr marL="1600200" indent="-228600" algn="l" rtl="0" eaLnBrk="0" fontAlgn="base" hangingPunct="0">
        <a:spcBef>
          <a:spcPct val="20000"/>
        </a:spcBef>
        <a:spcAft>
          <a:spcPct val="0"/>
        </a:spcAft>
        <a:buClr>
          <a:schemeClr val="bg2"/>
        </a:buClr>
        <a:buFont typeface="Wingdings" pitchFamily="2" charset="2"/>
        <a:buChar char="§"/>
        <a:defRPr kumimoji="1">
          <a:solidFill>
            <a:schemeClr val="tx1"/>
          </a:solidFill>
          <a:latin typeface="Arial" charset="0"/>
          <a:ea typeface="+mn-ea"/>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Arial" charset="0"/>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useBgFill="1">
        <p:nvSpPr>
          <p:cNvPr id="8" name="圓角矩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kumimoji="0" lang="en-US"/>
          </a:p>
        </p:txBody>
      </p:sp>
      <p:sp>
        <p:nvSpPr>
          <p:cNvPr id="2052" name="標題版面配置區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2053" name="文字版面配置區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n-US" altLang="zh-TW"/>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altLang="zh-TW"/>
          </a:p>
        </p:txBody>
      </p:sp>
      <p:sp>
        <p:nvSpPr>
          <p:cNvPr id="23" name="投影片編號版面配置區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kumimoji="0" sz="1400">
                <a:solidFill>
                  <a:srgbClr val="FFFFFF"/>
                </a:solidFill>
                <a:latin typeface="Franklin Gothic Book" pitchFamily="34" charset="0"/>
                <a:ea typeface="微軟正黑體" pitchFamily="34" charset="-120"/>
              </a:defRPr>
            </a:lvl1pPr>
          </a:lstStyle>
          <a:p>
            <a:fld id="{E295ACD8-25F0-4447-8D95-9E70C2241CF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022" r:id="rId1"/>
    <p:sldLayoutId id="2147484014" r:id="rId2"/>
    <p:sldLayoutId id="2147484023" r:id="rId3"/>
    <p:sldLayoutId id="2147484015" r:id="rId4"/>
    <p:sldLayoutId id="2147484016" r:id="rId5"/>
    <p:sldLayoutId id="2147484017" r:id="rId6"/>
    <p:sldLayoutId id="2147484018" r:id="rId7"/>
    <p:sldLayoutId id="2147484024" r:id="rId8"/>
    <p:sldLayoutId id="2147484025" r:id="rId9"/>
    <p:sldLayoutId id="2147484019" r:id="rId10"/>
    <p:sldLayoutId id="2147484020" r:id="rId11"/>
  </p:sldLayoutIdLst>
  <p:transition spd="slow">
    <p:push dir="u"/>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2pPr>
      <a:lvl3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3pPr>
      <a:lvl4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4pPr>
      <a:lvl5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5pPr>
      <a:lvl6pPr marL="457200" algn="l" rtl="0" fontAlgn="base">
        <a:spcBef>
          <a:spcPct val="0"/>
        </a:spcBef>
        <a:spcAft>
          <a:spcPct val="0"/>
        </a:spcAft>
        <a:defRPr sz="4000">
          <a:solidFill>
            <a:schemeClr val="tx2"/>
          </a:solidFill>
          <a:latin typeface="Franklin Gothic Book" pitchFamily="34" charset="0"/>
          <a:ea typeface="微軟正黑體" pitchFamily="34" charset="-120"/>
        </a:defRPr>
      </a:lvl6pPr>
      <a:lvl7pPr marL="914400" algn="l" rtl="0" fontAlgn="base">
        <a:spcBef>
          <a:spcPct val="0"/>
        </a:spcBef>
        <a:spcAft>
          <a:spcPct val="0"/>
        </a:spcAft>
        <a:defRPr sz="4000">
          <a:solidFill>
            <a:schemeClr val="tx2"/>
          </a:solidFill>
          <a:latin typeface="Franklin Gothic Book" pitchFamily="34" charset="0"/>
          <a:ea typeface="微軟正黑體" pitchFamily="34" charset="-120"/>
        </a:defRPr>
      </a:lvl7pPr>
      <a:lvl8pPr marL="1371600" algn="l" rtl="0" fontAlgn="base">
        <a:spcBef>
          <a:spcPct val="0"/>
        </a:spcBef>
        <a:spcAft>
          <a:spcPct val="0"/>
        </a:spcAft>
        <a:defRPr sz="4000">
          <a:solidFill>
            <a:schemeClr val="tx2"/>
          </a:solidFill>
          <a:latin typeface="Franklin Gothic Book" pitchFamily="34" charset="0"/>
          <a:ea typeface="微軟正黑體" pitchFamily="34" charset="-120"/>
        </a:defRPr>
      </a:lvl8pPr>
      <a:lvl9pPr marL="1828800" algn="l" rtl="0" fontAlgn="base">
        <a:spcBef>
          <a:spcPct val="0"/>
        </a:spcBef>
        <a:spcAft>
          <a:spcPct val="0"/>
        </a:spcAft>
        <a:defRPr sz="4000">
          <a:solidFill>
            <a:schemeClr val="tx2"/>
          </a:solidFill>
          <a:latin typeface="Franklin Gothic Book" pitchFamily="34" charset="0"/>
          <a:ea typeface="微軟正黑體" pitchFamily="34" charset="-12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eb.arte.gov.tw/music/"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5" name="Picture 6" descr="04020344001I01"/>
          <p:cNvPicPr>
            <a:picLocks noChangeAspect="1" noChangeArrowheads="1"/>
          </p:cNvPicPr>
          <p:nvPr/>
        </p:nvPicPr>
        <p:blipFill rotWithShape="1">
          <a:blip r:embed="rId2">
            <a:extLst>
              <a:ext uri="{28A0092B-C50C-407E-A947-70E740481C1C}">
                <a14:useLocalDpi xmlns:a14="http://schemas.microsoft.com/office/drawing/2010/main" val="0"/>
              </a:ext>
            </a:extLst>
          </a:blip>
          <a:srcRect r="1782" b="1914"/>
          <a:stretch/>
        </p:blipFill>
        <p:spPr bwMode="auto">
          <a:xfrm>
            <a:off x="-1" y="-762"/>
            <a:ext cx="9156287" cy="68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4294967295"/>
          </p:nvPr>
        </p:nvSpPr>
        <p:spPr>
          <a:xfrm>
            <a:off x="4175125" y="5373688"/>
            <a:ext cx="4968875" cy="863600"/>
          </a:xfrm>
        </p:spPr>
        <p:txBody>
          <a:bodyPr/>
          <a:lstStyle/>
          <a:p>
            <a:pPr algn="ctr" eaLnBrk="1" hangingPunct="1">
              <a:buFont typeface="Wingdings" pitchFamily="2" charset="2"/>
              <a:buNone/>
            </a:pPr>
            <a:endParaRPr lang="zh-TW" altLang="en-US" sz="2000" b="1" smtClean="0">
              <a:solidFill>
                <a:schemeClr val="tx2"/>
              </a:solidFill>
            </a:endParaRPr>
          </a:p>
          <a:p>
            <a:pPr algn="ctr" eaLnBrk="1" hangingPunct="1">
              <a:buFont typeface="Wingdings" pitchFamily="2" charset="2"/>
              <a:buNone/>
            </a:pPr>
            <a:endParaRPr lang="zh-TW" altLang="en-US" sz="1800" b="1" smtClean="0">
              <a:solidFill>
                <a:schemeClr val="tx2"/>
              </a:solidFill>
            </a:endParaRPr>
          </a:p>
        </p:txBody>
      </p:sp>
      <p:sp>
        <p:nvSpPr>
          <p:cNvPr id="2" name="圓角矩形 1"/>
          <p:cNvSpPr/>
          <p:nvPr/>
        </p:nvSpPr>
        <p:spPr>
          <a:xfrm>
            <a:off x="2051720" y="1772816"/>
            <a:ext cx="4967635" cy="2952328"/>
          </a:xfrm>
          <a:prstGeom prst="roundRect">
            <a:avLst/>
          </a:prstGeom>
          <a:solidFill>
            <a:srgbClr val="FFFFFF">
              <a:alpha val="76078"/>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74" name="Rectangle 2"/>
          <p:cNvSpPr>
            <a:spLocks noGrp="1" noChangeArrowheads="1"/>
          </p:cNvSpPr>
          <p:nvPr>
            <p:ph type="title" idx="4294967295"/>
          </p:nvPr>
        </p:nvSpPr>
        <p:spPr>
          <a:xfrm>
            <a:off x="2252117" y="2085727"/>
            <a:ext cx="4566839" cy="1225699"/>
          </a:xfrm>
        </p:spPr>
        <p:txBody>
          <a:bodyPr>
            <a:normAutofit fontScale="90000"/>
          </a:bodyPr>
          <a:lstStyle/>
          <a:p>
            <a:pPr algn="ctr" eaLnBrk="1" fontAlgn="auto" hangingPunct="1">
              <a:spcAft>
                <a:spcPts val="0"/>
              </a:spcAft>
              <a:defRPr/>
            </a:pPr>
            <a:r>
              <a:rPr lang="zh-TW" altLang="en-US" b="1" dirty="0">
                <a:solidFill>
                  <a:schemeClr val="accent1">
                    <a:lumMod val="75000"/>
                  </a:schemeClr>
                </a:solidFill>
              </a:rPr>
              <a:t>彰化縣</a:t>
            </a:r>
            <a:r>
              <a:rPr lang="en-US" altLang="zh-TW" b="1" dirty="0" smtClean="0">
                <a:solidFill>
                  <a:schemeClr val="accent1">
                    <a:lumMod val="75000"/>
                  </a:schemeClr>
                </a:solidFill>
              </a:rPr>
              <a:t>108</a:t>
            </a:r>
            <a:r>
              <a:rPr lang="zh-TW" altLang="en-US" b="1" dirty="0" smtClean="0">
                <a:solidFill>
                  <a:schemeClr val="accent1">
                    <a:lumMod val="75000"/>
                  </a:schemeClr>
                </a:solidFill>
              </a:rPr>
              <a:t>學年</a:t>
            </a:r>
            <a:r>
              <a:rPr lang="zh-TW" altLang="en-US" b="1" dirty="0">
                <a:solidFill>
                  <a:schemeClr val="accent1">
                    <a:lumMod val="75000"/>
                  </a:schemeClr>
                </a:solidFill>
              </a:rPr>
              <a:t>度</a:t>
            </a:r>
            <a:br>
              <a:rPr lang="zh-TW" altLang="en-US" b="1" dirty="0">
                <a:solidFill>
                  <a:schemeClr val="accent1">
                    <a:lumMod val="75000"/>
                  </a:schemeClr>
                </a:solidFill>
              </a:rPr>
            </a:br>
            <a:r>
              <a:rPr lang="zh-TW" altLang="en-US" b="1" dirty="0">
                <a:solidFill>
                  <a:schemeClr val="accent1">
                    <a:lumMod val="75000"/>
                  </a:schemeClr>
                </a:solidFill>
              </a:rPr>
              <a:t>縣長獎線上填報研習</a:t>
            </a:r>
          </a:p>
        </p:txBody>
      </p:sp>
      <p:sp>
        <p:nvSpPr>
          <p:cNvPr id="10246" name="Rectangle 7"/>
          <p:cNvSpPr>
            <a:spLocks noChangeArrowheads="1"/>
          </p:cNvSpPr>
          <p:nvPr/>
        </p:nvSpPr>
        <p:spPr bwMode="auto">
          <a:xfrm>
            <a:off x="2159843" y="3573016"/>
            <a:ext cx="47513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zh-TW" altLang="en-US" sz="2000" b="1" dirty="0">
                <a:solidFill>
                  <a:schemeClr val="accent2"/>
                </a:solidFill>
                <a:latin typeface="+mj-ea"/>
                <a:ea typeface="+mj-ea"/>
              </a:rPr>
              <a:t>報  告  人 ：中山國小輔導主任  趙千慧</a:t>
            </a:r>
          </a:p>
          <a:p>
            <a:pPr algn="ctr" eaLnBrk="1" hangingPunct="1">
              <a:spcBef>
                <a:spcPts val="1200"/>
              </a:spcBef>
              <a:spcAft>
                <a:spcPts val="0"/>
              </a:spcAft>
            </a:pPr>
            <a:r>
              <a:rPr lang="zh-TW" altLang="en-US" sz="2000" b="1" dirty="0" smtClean="0">
                <a:solidFill>
                  <a:schemeClr val="accent2"/>
                </a:solidFill>
                <a:latin typeface="+mj-ea"/>
                <a:ea typeface="+mj-ea"/>
              </a:rPr>
              <a:t>報告</a:t>
            </a:r>
            <a:r>
              <a:rPr lang="zh-TW" altLang="en-US" sz="2000" b="1" dirty="0">
                <a:solidFill>
                  <a:schemeClr val="accent2"/>
                </a:solidFill>
                <a:latin typeface="+mj-ea"/>
                <a:ea typeface="+mj-ea"/>
              </a:rPr>
              <a:t>日期 ：</a:t>
            </a:r>
            <a:r>
              <a:rPr lang="en-US" altLang="zh-TW" sz="2000" b="1" dirty="0">
                <a:solidFill>
                  <a:schemeClr val="accent2"/>
                </a:solidFill>
                <a:latin typeface="+mj-ea"/>
                <a:ea typeface="+mj-ea"/>
              </a:rPr>
              <a:t>108</a:t>
            </a:r>
            <a:r>
              <a:rPr lang="zh-TW" altLang="en-US" sz="2000" b="1" dirty="0">
                <a:solidFill>
                  <a:schemeClr val="accent2"/>
                </a:solidFill>
                <a:latin typeface="+mj-ea"/>
                <a:ea typeface="+mj-ea"/>
              </a:rPr>
              <a:t>年</a:t>
            </a:r>
            <a:r>
              <a:rPr lang="en-US" altLang="zh-TW" sz="2000" b="1" dirty="0">
                <a:solidFill>
                  <a:schemeClr val="accent2"/>
                </a:solidFill>
                <a:latin typeface="+mj-ea"/>
                <a:ea typeface="+mj-ea"/>
              </a:rPr>
              <a:t>12</a:t>
            </a:r>
            <a:r>
              <a:rPr lang="zh-TW" altLang="en-US" sz="2000" b="1" dirty="0">
                <a:solidFill>
                  <a:schemeClr val="accent2"/>
                </a:solidFill>
                <a:latin typeface="+mj-ea"/>
                <a:ea typeface="+mj-ea"/>
              </a:rPr>
              <a:t>月</a:t>
            </a:r>
            <a:r>
              <a:rPr lang="en-US" altLang="zh-TW" sz="2000" b="1" dirty="0">
                <a:solidFill>
                  <a:schemeClr val="accent2"/>
                </a:solidFill>
                <a:latin typeface="+mj-ea"/>
                <a:ea typeface="+mj-ea"/>
              </a:rPr>
              <a:t>25</a:t>
            </a:r>
            <a:r>
              <a:rPr lang="zh-TW" altLang="en-US" sz="2000" b="1" dirty="0">
                <a:solidFill>
                  <a:schemeClr val="accent2"/>
                </a:solidFill>
                <a:latin typeface="+mj-ea"/>
                <a:ea typeface="+mj-ea"/>
              </a:rPr>
              <a:t>日</a:t>
            </a:r>
          </a:p>
        </p:txBody>
      </p:sp>
      <p:pic>
        <p:nvPicPr>
          <p:cNvPr id="10244" name="Picture 5" descr="校徽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052736"/>
            <a:ext cx="1235075" cy="12033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713788"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95288" y="2349500"/>
            <a:ext cx="8424862" cy="1116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0484" name="Rectangle 4"/>
          <p:cNvSpPr>
            <a:spLocks noChangeArrowheads="1"/>
          </p:cNvSpPr>
          <p:nvPr/>
        </p:nvSpPr>
        <p:spPr bwMode="auto">
          <a:xfrm>
            <a:off x="684213" y="2490788"/>
            <a:ext cx="84264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2400" b="1" dirty="0">
                <a:solidFill>
                  <a:srgbClr val="FF0000"/>
                </a:solidFill>
                <a:latin typeface="+mj-ea"/>
                <a:ea typeface="+mj-ea"/>
              </a:rPr>
              <a:t>修德善行獎的佐證資料，請從網站上填報表格</a:t>
            </a:r>
            <a:r>
              <a:rPr lang="en-US" altLang="zh-TW" sz="2400" b="1" dirty="0">
                <a:solidFill>
                  <a:srgbClr val="FF0000"/>
                </a:solidFill>
                <a:latin typeface="+mj-ea"/>
                <a:ea typeface="+mj-ea"/>
              </a:rPr>
              <a:t>(</a:t>
            </a:r>
            <a:r>
              <a:rPr lang="zh-TW" altLang="en-US" sz="2400" b="1" dirty="0">
                <a:solidFill>
                  <a:srgbClr val="FF0000"/>
                </a:solidFill>
                <a:latin typeface="+mj-ea"/>
                <a:ea typeface="+mj-ea"/>
              </a:rPr>
              <a:t>推薦表</a:t>
            </a:r>
            <a:r>
              <a:rPr lang="en-US" altLang="zh-TW" sz="2400" b="1" dirty="0">
                <a:solidFill>
                  <a:srgbClr val="FF0000"/>
                </a:solidFill>
                <a:latin typeface="+mj-ea"/>
                <a:ea typeface="+mj-ea"/>
              </a:rPr>
              <a:t>)</a:t>
            </a:r>
            <a:r>
              <a:rPr lang="zh-TW" altLang="en-US" sz="2400" b="1" dirty="0">
                <a:solidFill>
                  <a:srgbClr val="FF0000"/>
                </a:solidFill>
                <a:latin typeface="+mj-ea"/>
                <a:ea typeface="+mj-ea"/>
              </a:rPr>
              <a:t>，</a:t>
            </a:r>
          </a:p>
          <a:p>
            <a:r>
              <a:rPr lang="zh-TW" altLang="en-US" sz="2400" b="1" dirty="0">
                <a:solidFill>
                  <a:srgbClr val="FF0000"/>
                </a:solidFill>
                <a:latin typeface="+mj-ea"/>
                <a:ea typeface="+mj-ea"/>
              </a:rPr>
              <a:t>依該表格完成推薦內文，核章完並上傳系統。</a:t>
            </a:r>
          </a:p>
        </p:txBody>
      </p:sp>
      <p:sp>
        <p:nvSpPr>
          <p:cNvPr id="4" name="圓角矩形 3"/>
          <p:cNvSpPr/>
          <p:nvPr/>
        </p:nvSpPr>
        <p:spPr>
          <a:xfrm>
            <a:off x="1042988" y="836613"/>
            <a:ext cx="649287" cy="647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7" name="直線單箭頭接點 6"/>
          <p:cNvCxnSpPr/>
          <p:nvPr/>
        </p:nvCxnSpPr>
        <p:spPr>
          <a:xfrm flipH="1" flipV="1">
            <a:off x="1692275" y="1341438"/>
            <a:ext cx="2303463"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圓角矩形 8"/>
          <p:cNvSpPr/>
          <p:nvPr/>
        </p:nvSpPr>
        <p:spPr>
          <a:xfrm>
            <a:off x="395288" y="5229225"/>
            <a:ext cx="3816350" cy="5762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圓角矩形 9"/>
          <p:cNvSpPr/>
          <p:nvPr/>
        </p:nvSpPr>
        <p:spPr>
          <a:xfrm>
            <a:off x="395288" y="5949950"/>
            <a:ext cx="4032250"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3" name="直線單箭頭接點 12"/>
          <p:cNvCxnSpPr/>
          <p:nvPr/>
        </p:nvCxnSpPr>
        <p:spPr>
          <a:xfrm>
            <a:off x="5219700" y="3465513"/>
            <a:ext cx="3313113" cy="1908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5219700" y="3465513"/>
            <a:ext cx="3168650" cy="262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187450" y="1844675"/>
            <a:ext cx="71294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zh-TW" altLang="en-US" sz="2400" b="1">
                <a:solidFill>
                  <a:schemeClr val="accent1"/>
                </a:solidFill>
                <a:latin typeface="+mj-ea"/>
                <a:ea typeface="+mj-ea"/>
              </a:rPr>
              <a:t>社頭國中</a:t>
            </a:r>
          </a:p>
          <a:p>
            <a:pPr eaLnBrk="1" hangingPunct="1"/>
            <a:r>
              <a:rPr lang="zh-TW" altLang="en-US" sz="2400" b="1">
                <a:latin typeface="+mj-ea"/>
                <a:ea typeface="+mj-ea"/>
              </a:rPr>
              <a:t>蕭依伶加入學校熱門音樂社，</a:t>
            </a:r>
          </a:p>
          <a:p>
            <a:pPr eaLnBrk="1" hangingPunct="1"/>
            <a:r>
              <a:rPr lang="zh-TW" altLang="en-US" sz="2400" b="1">
                <a:latin typeface="+mj-ea"/>
                <a:ea typeface="+mj-ea"/>
              </a:rPr>
              <a:t>以樂音傳遞正向能量，關懷弱勢族群，</a:t>
            </a:r>
          </a:p>
          <a:p>
            <a:pPr eaLnBrk="1" hangingPunct="1"/>
            <a:r>
              <a:rPr lang="zh-TW" altLang="en-US" sz="2400" b="1">
                <a:latin typeface="+mj-ea"/>
                <a:ea typeface="+mj-ea"/>
              </a:rPr>
              <a:t>三年間至創世基金會、喜社保育院、田中少輔院等</a:t>
            </a:r>
          </a:p>
          <a:p>
            <a:pPr eaLnBrk="1" hangingPunct="1"/>
            <a:r>
              <a:rPr lang="zh-TW" altLang="en-US" sz="2400" b="1">
                <a:latin typeface="+mj-ea"/>
                <a:ea typeface="+mj-ea"/>
              </a:rPr>
              <a:t>進行十幾場的公益服務慈善義演</a:t>
            </a:r>
          </a:p>
          <a:p>
            <a:pPr eaLnBrk="1" hangingPunct="1"/>
            <a:endParaRPr lang="zh-TW" altLang="en-US" sz="2400" b="1">
              <a:latin typeface="+mj-ea"/>
              <a:ea typeface="+mj-ea"/>
            </a:endParaRPr>
          </a:p>
          <a:p>
            <a:pPr eaLnBrk="1" hangingPunct="1"/>
            <a:endParaRPr lang="zh-TW" altLang="en-US" sz="2400" b="1">
              <a:latin typeface="+mj-ea"/>
              <a:ea typeface="+mj-ea"/>
            </a:endParaRPr>
          </a:p>
          <a:p>
            <a:pPr eaLnBrk="1" hangingPunct="1"/>
            <a:r>
              <a:rPr lang="zh-TW" altLang="en-US" sz="2400" b="1">
                <a:solidFill>
                  <a:srgbClr val="FF3300"/>
                </a:solidFill>
                <a:latin typeface="+mj-ea"/>
                <a:ea typeface="+mj-ea"/>
              </a:rPr>
              <a:t>竹塘國中</a:t>
            </a:r>
          </a:p>
          <a:p>
            <a:pPr eaLnBrk="1" hangingPunct="1"/>
            <a:r>
              <a:rPr lang="zh-TW" altLang="en-US" sz="2400" b="1">
                <a:latin typeface="+mj-ea"/>
                <a:ea typeface="+mj-ea"/>
              </a:rPr>
              <a:t>黃達理</a:t>
            </a:r>
          </a:p>
          <a:p>
            <a:pPr eaLnBrk="1" hangingPunct="1"/>
            <a:r>
              <a:rPr lang="zh-TW" altLang="en-US" sz="2400" b="1">
                <a:solidFill>
                  <a:srgbClr val="FF3300"/>
                </a:solidFill>
                <a:latin typeface="+mj-ea"/>
                <a:ea typeface="+mj-ea"/>
              </a:rPr>
              <a:t>彰泰國中</a:t>
            </a:r>
          </a:p>
          <a:p>
            <a:pPr eaLnBrk="1" hangingPunct="1"/>
            <a:r>
              <a:rPr lang="zh-TW" altLang="en-US" sz="2400" b="1">
                <a:latin typeface="+mj-ea"/>
                <a:ea typeface="+mj-ea"/>
              </a:rPr>
              <a:t>林妍瑄長期從事志工服務，獲得政府表揚</a:t>
            </a:r>
          </a:p>
        </p:txBody>
      </p:sp>
      <p:sp>
        <p:nvSpPr>
          <p:cNvPr id="21508" name="Oval 7"/>
          <p:cNvSpPr>
            <a:spLocks noChangeArrowheads="1"/>
          </p:cNvSpPr>
          <p:nvPr/>
        </p:nvSpPr>
        <p:spPr bwMode="auto">
          <a:xfrm>
            <a:off x="611188" y="1916113"/>
            <a:ext cx="503237" cy="503237"/>
          </a:xfrm>
          <a:prstGeom prst="ellipse">
            <a:avLst/>
          </a:prstGeom>
          <a:solidFill>
            <a:srgbClr val="FF3300"/>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pic>
        <p:nvPicPr>
          <p:cNvPr id="21510" name="Picture 9" descr="k193365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897102"/>
            <a:ext cx="1773036" cy="151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0"/>
          <p:cNvSpPr>
            <a:spLocks noChangeArrowheads="1"/>
          </p:cNvSpPr>
          <p:nvPr/>
        </p:nvSpPr>
        <p:spPr bwMode="auto">
          <a:xfrm>
            <a:off x="2339975" y="1412875"/>
            <a:ext cx="4291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tabLst>
                <a:tab pos="987425" algn="l"/>
              </a:tabLst>
            </a:pPr>
            <a:r>
              <a:rPr lang="en-US" altLang="zh-TW" b="1" dirty="0">
                <a:latin typeface="+mj-ea"/>
                <a:ea typeface="+mj-ea"/>
              </a:rPr>
              <a:t>Ex:</a:t>
            </a:r>
            <a:r>
              <a:rPr lang="zh-TW" altLang="en-US" b="1" dirty="0">
                <a:latin typeface="+mj-ea"/>
                <a:ea typeface="+mj-ea"/>
              </a:rPr>
              <a:t>總統教育獎、國際志工服務</a:t>
            </a:r>
          </a:p>
        </p:txBody>
      </p:sp>
      <p:sp>
        <p:nvSpPr>
          <p:cNvPr id="10" name="Oval 7"/>
          <p:cNvSpPr>
            <a:spLocks noChangeArrowheads="1"/>
          </p:cNvSpPr>
          <p:nvPr/>
        </p:nvSpPr>
        <p:spPr bwMode="auto">
          <a:xfrm>
            <a:off x="559594" y="4401343"/>
            <a:ext cx="503237" cy="503237"/>
          </a:xfrm>
          <a:prstGeom prst="ellipse">
            <a:avLst/>
          </a:prstGeom>
          <a:solidFill>
            <a:srgbClr val="FF3300"/>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2" name="矩形 1"/>
          <p:cNvSpPr/>
          <p:nvPr/>
        </p:nvSpPr>
        <p:spPr>
          <a:xfrm>
            <a:off x="2120691" y="427311"/>
            <a:ext cx="5262979" cy="769441"/>
          </a:xfrm>
          <a:prstGeom prst="rect">
            <a:avLst/>
          </a:prstGeom>
        </p:spPr>
        <p:txBody>
          <a:bodyPr wrap="none">
            <a:spAutoFit/>
          </a:bodyPr>
          <a:lstStyle/>
          <a:p>
            <a:pPr algn="ctr"/>
            <a:r>
              <a:rPr lang="zh-TW" altLang="en-US" sz="4400" b="1" dirty="0" smtClean="0">
                <a:solidFill>
                  <a:srgbClr val="631A03"/>
                </a:solidFill>
                <a:latin typeface="+mj-ea"/>
                <a:ea typeface="+mj-ea"/>
              </a:rPr>
              <a:t>修德善行獎舉例說明</a:t>
            </a:r>
            <a:endParaRPr lang="zh-TW" altLang="en-US" sz="4400" b="1" dirty="0">
              <a:solidFill>
                <a:srgbClr val="631A03"/>
              </a:solidFill>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C:\Users\user\Desktop\S__53723181.jpg"/>
          <p:cNvPicPr>
            <a:picLocks noChangeAspect="1" noChangeArrowheads="1"/>
          </p:cNvPicPr>
          <p:nvPr/>
        </p:nvPicPr>
        <p:blipFill rotWithShape="1">
          <a:blip r:embed="rId2">
            <a:extLst>
              <a:ext uri="{28A0092B-C50C-407E-A947-70E740481C1C}">
                <a14:useLocalDpi xmlns:a14="http://schemas.microsoft.com/office/drawing/2010/main" val="0"/>
              </a:ext>
            </a:extLst>
          </a:blip>
          <a:srcRect l="6524" t="17244" r="4377" b="27630"/>
          <a:stretch/>
        </p:blipFill>
        <p:spPr bwMode="auto">
          <a:xfrm>
            <a:off x="4067944" y="823862"/>
            <a:ext cx="4975950" cy="45629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1" name="文字方塊 1"/>
          <p:cNvSpPr txBox="1">
            <a:spLocks noChangeArrowheads="1"/>
          </p:cNvSpPr>
          <p:nvPr/>
        </p:nvSpPr>
        <p:spPr bwMode="auto">
          <a:xfrm>
            <a:off x="179512" y="640913"/>
            <a:ext cx="3744094"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2800" b="1" dirty="0" smtClean="0">
                <a:solidFill>
                  <a:srgbClr val="631A03"/>
                </a:solidFill>
                <a:latin typeface="+mj-ea"/>
                <a:ea typeface="+mj-ea"/>
              </a:rPr>
              <a:t>強調</a:t>
            </a:r>
            <a:r>
              <a:rPr lang="zh-TW" altLang="en-US" sz="4000" b="1" dirty="0" smtClean="0">
                <a:solidFill>
                  <a:srgbClr val="FF0000"/>
                </a:solidFill>
                <a:latin typeface="+mj-ea"/>
                <a:ea typeface="+mj-ea"/>
              </a:rPr>
              <a:t>個人</a:t>
            </a:r>
            <a:r>
              <a:rPr lang="zh-TW" altLang="en-US" sz="2800" b="1" dirty="0" smtClean="0">
                <a:solidFill>
                  <a:srgbClr val="FF0000"/>
                </a:solidFill>
                <a:latin typeface="+mj-ea"/>
                <a:ea typeface="+mj-ea"/>
              </a:rPr>
              <a:t>志願服務</a:t>
            </a:r>
            <a:endParaRPr lang="en-US" altLang="zh-TW" sz="2800" b="1" dirty="0">
              <a:latin typeface="+mj-ea"/>
              <a:ea typeface="+mj-ea"/>
            </a:endParaRPr>
          </a:p>
          <a:p>
            <a:pPr eaLnBrk="1" hangingPunct="1"/>
            <a:endParaRPr lang="en-US" altLang="zh-TW" b="1" dirty="0">
              <a:latin typeface="+mj-ea"/>
              <a:ea typeface="+mj-ea"/>
            </a:endParaRPr>
          </a:p>
          <a:p>
            <a:pPr eaLnBrk="1" hangingPunct="1"/>
            <a:r>
              <a:rPr lang="zh-TW" altLang="en-US" b="1" dirty="0">
                <a:latin typeface="+mj-ea"/>
                <a:ea typeface="+mj-ea"/>
              </a:rPr>
              <a:t>例：</a:t>
            </a:r>
            <a:endParaRPr lang="en-US" altLang="zh-TW" b="1" dirty="0">
              <a:latin typeface="+mj-ea"/>
              <a:ea typeface="+mj-ea"/>
            </a:endParaRPr>
          </a:p>
          <a:p>
            <a:pPr eaLnBrk="1" hangingPunct="1"/>
            <a:r>
              <a:rPr lang="zh-TW" altLang="en-US" b="1" dirty="0">
                <a:latin typeface="+mj-ea"/>
                <a:ea typeface="+mj-ea"/>
              </a:rPr>
              <a:t>某校</a:t>
            </a:r>
            <a:r>
              <a:rPr lang="zh-TW" altLang="en-US" b="1" dirty="0" smtClean="0">
                <a:latin typeface="+mj-ea"/>
                <a:ea typeface="+mj-ea"/>
              </a:rPr>
              <a:t>提出校內音樂團體的成員</a:t>
            </a:r>
            <a:endParaRPr lang="en-US" altLang="zh-TW" b="1" dirty="0">
              <a:latin typeface="+mj-ea"/>
              <a:ea typeface="+mj-ea"/>
            </a:endParaRPr>
          </a:p>
          <a:p>
            <a:pPr eaLnBrk="1" hangingPunct="1"/>
            <a:r>
              <a:rPr lang="zh-TW" altLang="en-US" b="1" dirty="0" smtClean="0">
                <a:latin typeface="+mj-ea"/>
                <a:ea typeface="+mj-ea"/>
              </a:rPr>
              <a:t>自二</a:t>
            </a:r>
            <a:r>
              <a:rPr lang="zh-TW" altLang="en-US" b="1" dirty="0">
                <a:latin typeface="+mj-ea"/>
                <a:ea typeface="+mj-ea"/>
              </a:rPr>
              <a:t>年級到六年級</a:t>
            </a:r>
            <a:endParaRPr lang="en-US" altLang="zh-TW" b="1" dirty="0">
              <a:latin typeface="+mj-ea"/>
              <a:ea typeface="+mj-ea"/>
            </a:endParaRPr>
          </a:p>
          <a:p>
            <a:pPr eaLnBrk="1" hangingPunct="1"/>
            <a:r>
              <a:rPr lang="zh-TW" altLang="en-US" b="1" dirty="0">
                <a:latin typeface="+mj-ea"/>
                <a:ea typeface="+mj-ea"/>
              </a:rPr>
              <a:t>慈善演出</a:t>
            </a:r>
            <a:r>
              <a:rPr lang="en-US" altLang="zh-TW" b="1" dirty="0">
                <a:latin typeface="+mj-ea"/>
                <a:ea typeface="+mj-ea"/>
              </a:rPr>
              <a:t>50</a:t>
            </a:r>
            <a:r>
              <a:rPr lang="zh-TW" altLang="en-US" b="1" dirty="0">
                <a:latin typeface="+mj-ea"/>
                <a:ea typeface="+mj-ea"/>
              </a:rPr>
              <a:t>場以上</a:t>
            </a:r>
            <a:endParaRPr lang="en-US" altLang="zh-TW" b="1" dirty="0">
              <a:latin typeface="+mj-ea"/>
              <a:ea typeface="+mj-ea"/>
            </a:endParaRPr>
          </a:p>
          <a:p>
            <a:pPr eaLnBrk="1" hangingPunct="1"/>
            <a:r>
              <a:rPr lang="zh-TW" altLang="en-US" b="1" dirty="0" smtClean="0">
                <a:latin typeface="+mj-ea"/>
                <a:ea typeface="+mj-ea"/>
              </a:rPr>
              <a:t>或</a:t>
            </a:r>
            <a:r>
              <a:rPr lang="en-US" altLang="zh-TW" b="1" dirty="0" smtClean="0">
                <a:latin typeface="+mj-ea"/>
                <a:ea typeface="+mj-ea"/>
              </a:rPr>
              <a:t>3-4</a:t>
            </a:r>
            <a:r>
              <a:rPr lang="zh-TW" altLang="en-US" b="1" dirty="0" smtClean="0">
                <a:latin typeface="+mj-ea"/>
                <a:ea typeface="+mj-ea"/>
              </a:rPr>
              <a:t>年間</a:t>
            </a:r>
            <a:r>
              <a:rPr lang="zh-TW" altLang="en-US" b="1" dirty="0">
                <a:latin typeface="+mj-ea"/>
                <a:ea typeface="+mj-ea"/>
              </a:rPr>
              <a:t>到某慈善機構</a:t>
            </a:r>
            <a:r>
              <a:rPr lang="zh-TW" altLang="en-US" b="1" dirty="0" smtClean="0">
                <a:latin typeface="+mj-ea"/>
                <a:ea typeface="+mj-ea"/>
              </a:rPr>
              <a:t>服務</a:t>
            </a:r>
            <a:r>
              <a:rPr lang="en-US" altLang="zh-TW" b="1" dirty="0" smtClean="0">
                <a:latin typeface="+mj-ea"/>
                <a:ea typeface="+mj-ea"/>
              </a:rPr>
              <a:t>8</a:t>
            </a:r>
            <a:r>
              <a:rPr lang="zh-TW" altLang="en-US" b="1" dirty="0" smtClean="0">
                <a:latin typeface="+mj-ea"/>
                <a:ea typeface="+mj-ea"/>
              </a:rPr>
              <a:t>小時</a:t>
            </a:r>
            <a:endParaRPr lang="en-US" altLang="zh-TW" b="1" dirty="0">
              <a:latin typeface="+mj-ea"/>
              <a:ea typeface="+mj-ea"/>
            </a:endParaRPr>
          </a:p>
          <a:p>
            <a:pPr eaLnBrk="1" hangingPunct="1"/>
            <a:r>
              <a:rPr lang="zh-TW" altLang="en-US" sz="3200" b="1" dirty="0" smtClean="0">
                <a:solidFill>
                  <a:srgbClr val="C00000"/>
                </a:solidFill>
                <a:latin typeface="新細明體"/>
                <a:ea typeface="新細明體"/>
              </a:rPr>
              <a:t>→</a:t>
            </a:r>
            <a:r>
              <a:rPr lang="zh-TW" altLang="en-US" sz="3200" b="1" dirty="0" smtClean="0">
                <a:solidFill>
                  <a:srgbClr val="C00000"/>
                </a:solidFill>
                <a:latin typeface="+mj-ea"/>
                <a:ea typeface="+mj-ea"/>
              </a:rPr>
              <a:t>不予</a:t>
            </a:r>
            <a:r>
              <a:rPr lang="zh-TW" altLang="en-US" sz="3200" b="1" dirty="0">
                <a:solidFill>
                  <a:srgbClr val="C00000"/>
                </a:solidFill>
                <a:latin typeface="+mj-ea"/>
                <a:ea typeface="+mj-ea"/>
              </a:rPr>
              <a:t>通過</a:t>
            </a:r>
            <a:endParaRPr lang="en-US" altLang="zh-TW" sz="3200" b="1" dirty="0">
              <a:solidFill>
                <a:srgbClr val="C00000"/>
              </a:solidFill>
              <a:latin typeface="+mj-ea"/>
              <a:ea typeface="+mj-ea"/>
            </a:endParaRPr>
          </a:p>
          <a:p>
            <a:pPr eaLnBrk="1" hangingPunct="1"/>
            <a:endParaRPr lang="en-US" altLang="zh-TW" b="1" dirty="0">
              <a:latin typeface="+mj-ea"/>
              <a:ea typeface="+mj-ea"/>
            </a:endParaRPr>
          </a:p>
          <a:p>
            <a:pPr eaLnBrk="1" hangingPunct="1"/>
            <a:r>
              <a:rPr lang="zh-TW" altLang="en-US" b="1" dirty="0">
                <a:latin typeface="+mj-ea"/>
                <a:ea typeface="+mj-ea"/>
              </a:rPr>
              <a:t>例</a:t>
            </a:r>
            <a:r>
              <a:rPr lang="en-US" altLang="zh-TW" b="1" dirty="0">
                <a:latin typeface="+mj-ea"/>
                <a:ea typeface="+mj-ea"/>
              </a:rPr>
              <a:t>:</a:t>
            </a:r>
            <a:r>
              <a:rPr lang="zh-TW" altLang="en-US" b="1" dirty="0">
                <a:latin typeface="+mj-ea"/>
                <a:ea typeface="+mj-ea"/>
              </a:rPr>
              <a:t>可加註服務時數證明</a:t>
            </a:r>
            <a:endParaRPr lang="en-US" altLang="zh-TW" b="1" dirty="0">
              <a:latin typeface="+mj-ea"/>
              <a:ea typeface="+mj-ea"/>
            </a:endParaRPr>
          </a:p>
          <a:p>
            <a:pPr eaLnBrk="1" hangingPunct="1"/>
            <a:r>
              <a:rPr lang="zh-TW" altLang="en-US" b="1" dirty="0">
                <a:latin typeface="+mj-ea"/>
                <a:ea typeface="+mj-ea"/>
              </a:rPr>
              <a:t>     </a:t>
            </a:r>
            <a:r>
              <a:rPr lang="en-US" altLang="zh-TW" b="1" dirty="0" smtClean="0">
                <a:latin typeface="+mj-ea"/>
                <a:ea typeface="+mj-ea"/>
              </a:rPr>
              <a:t>(</a:t>
            </a:r>
            <a:r>
              <a:rPr lang="zh-TW" altLang="en-US" b="1" dirty="0" smtClean="0">
                <a:latin typeface="+mj-ea"/>
                <a:ea typeface="+mj-ea"/>
              </a:rPr>
              <a:t>至少</a:t>
            </a:r>
            <a:r>
              <a:rPr lang="en-US" altLang="zh-TW" b="1" dirty="0">
                <a:latin typeface="+mj-ea"/>
                <a:ea typeface="+mj-ea"/>
              </a:rPr>
              <a:t>100</a:t>
            </a:r>
            <a:r>
              <a:rPr lang="zh-TW" altLang="en-US" b="1" dirty="0">
                <a:latin typeface="+mj-ea"/>
                <a:ea typeface="+mj-ea"/>
              </a:rPr>
              <a:t>小時</a:t>
            </a:r>
            <a:r>
              <a:rPr lang="zh-TW" altLang="en-US" b="1" dirty="0" smtClean="0">
                <a:latin typeface="+mj-ea"/>
                <a:ea typeface="+mj-ea"/>
              </a:rPr>
              <a:t>以上</a:t>
            </a:r>
            <a:r>
              <a:rPr lang="en-US" altLang="zh-TW" b="1" dirty="0" smtClean="0">
                <a:latin typeface="+mj-ea"/>
                <a:ea typeface="+mj-ea"/>
              </a:rPr>
              <a:t>)</a:t>
            </a:r>
            <a:endParaRPr lang="en-US" altLang="zh-TW" b="1" dirty="0">
              <a:latin typeface="+mj-ea"/>
              <a:ea typeface="+mj-ea"/>
            </a:endParaRPr>
          </a:p>
          <a:p>
            <a:pPr eaLnBrk="1" hangingPunct="1"/>
            <a:endParaRPr lang="en-US" altLang="zh-TW" b="1" dirty="0">
              <a:latin typeface="+mj-ea"/>
              <a:ea typeface="+mj-ea"/>
            </a:endParaRPr>
          </a:p>
          <a:p>
            <a:pPr eaLnBrk="1" hangingPunct="1"/>
            <a:r>
              <a:rPr lang="zh-TW" altLang="en-US" b="1" dirty="0">
                <a:latin typeface="+mj-ea"/>
                <a:ea typeface="+mj-ea"/>
              </a:rPr>
              <a:t>     或</a:t>
            </a:r>
            <a:r>
              <a:rPr lang="en-US" altLang="zh-TW" b="1" dirty="0">
                <a:latin typeface="+mj-ea"/>
                <a:ea typeface="+mj-ea"/>
              </a:rPr>
              <a:t>100</a:t>
            </a:r>
            <a:r>
              <a:rPr lang="zh-TW" altLang="en-US" b="1" dirty="0">
                <a:latin typeface="+mj-ea"/>
                <a:ea typeface="+mj-ea"/>
              </a:rPr>
              <a:t>小時左右  </a:t>
            </a:r>
            <a:endParaRPr lang="en-US" altLang="zh-TW" b="1" dirty="0">
              <a:latin typeface="+mj-ea"/>
              <a:ea typeface="+mj-ea"/>
            </a:endParaRPr>
          </a:p>
          <a:p>
            <a:pPr eaLnBrk="1" hangingPunct="1"/>
            <a:r>
              <a:rPr lang="zh-TW" altLang="en-US" b="1" dirty="0">
                <a:latin typeface="+mj-ea"/>
                <a:ea typeface="+mj-ea"/>
              </a:rPr>
              <a:t>     但有</a:t>
            </a:r>
            <a:r>
              <a:rPr lang="zh-TW" altLang="en-US" b="1" dirty="0" smtClean="0">
                <a:latin typeface="+mj-ea"/>
                <a:ea typeface="+mj-ea"/>
              </a:rPr>
              <a:t>其他</a:t>
            </a:r>
            <a:r>
              <a:rPr lang="zh-TW" altLang="en-US" b="1" dirty="0">
                <a:latin typeface="+mj-ea"/>
                <a:ea typeface="+mj-ea"/>
              </a:rPr>
              <a:t>服務</a:t>
            </a:r>
            <a:r>
              <a:rPr lang="zh-TW" altLang="en-US" b="1" dirty="0" smtClean="0">
                <a:latin typeface="+mj-ea"/>
                <a:ea typeface="+mj-ea"/>
              </a:rPr>
              <a:t>證明</a:t>
            </a:r>
            <a:endParaRPr lang="en-US" altLang="zh-TW" b="1" dirty="0" smtClean="0">
              <a:latin typeface="+mj-ea"/>
              <a:ea typeface="+mj-ea"/>
            </a:endParaRPr>
          </a:p>
          <a:p>
            <a:pPr eaLnBrk="1" hangingPunct="1"/>
            <a:endParaRPr lang="en-US" altLang="zh-TW" b="1" dirty="0">
              <a:latin typeface="+mj-ea"/>
              <a:ea typeface="+mj-ea"/>
            </a:endParaRPr>
          </a:p>
          <a:p>
            <a:pPr eaLnBrk="1" hangingPunct="1"/>
            <a:r>
              <a:rPr lang="zh-TW" altLang="en-US" sz="3200" b="1" dirty="0" smtClean="0">
                <a:solidFill>
                  <a:srgbClr val="C00000"/>
                </a:solidFill>
                <a:latin typeface="新細明體"/>
                <a:ea typeface="新細明體"/>
              </a:rPr>
              <a:t>→</a:t>
            </a:r>
            <a:r>
              <a:rPr lang="zh-TW" altLang="en-US" sz="3200" b="1" dirty="0" smtClean="0">
                <a:solidFill>
                  <a:srgbClr val="C00000"/>
                </a:solidFill>
                <a:latin typeface="+mj-ea"/>
                <a:ea typeface="+mj-ea"/>
              </a:rPr>
              <a:t>通過</a:t>
            </a:r>
            <a:endParaRPr lang="en-US" altLang="zh-TW" sz="3200" b="1" dirty="0" smtClean="0">
              <a:solidFill>
                <a:srgbClr val="C00000"/>
              </a:solidFill>
              <a:latin typeface="+mj-ea"/>
              <a:ea typeface="+mj-ea"/>
            </a:endParaRPr>
          </a:p>
        </p:txBody>
      </p:sp>
      <p:sp>
        <p:nvSpPr>
          <p:cNvPr id="2" name="矩形 1"/>
          <p:cNvSpPr/>
          <p:nvPr/>
        </p:nvSpPr>
        <p:spPr>
          <a:xfrm>
            <a:off x="196540" y="6174596"/>
            <a:ext cx="5681363" cy="369332"/>
          </a:xfrm>
          <a:prstGeom prst="rect">
            <a:avLst/>
          </a:prstGeom>
        </p:spPr>
        <p:txBody>
          <a:bodyPr wrap="none">
            <a:spAutoFit/>
          </a:bodyPr>
          <a:lstStyle/>
          <a:p>
            <a:pPr eaLnBrk="1" hangingPunct="1"/>
            <a:r>
              <a:rPr lang="zh-TW" altLang="en-US" b="1" dirty="0" smtClean="0">
                <a:latin typeface="+mj-ea"/>
                <a:ea typeface="+mj-ea"/>
              </a:rPr>
              <a:t>★以上</a:t>
            </a:r>
            <a:r>
              <a:rPr lang="zh-TW" altLang="en-US" b="1" dirty="0">
                <a:latin typeface="+mj-ea"/>
                <a:ea typeface="+mj-ea"/>
              </a:rPr>
              <a:t>例子皆為</a:t>
            </a:r>
            <a:r>
              <a:rPr lang="zh-TW" altLang="en-US" b="1" dirty="0" smtClean="0">
                <a:latin typeface="+mj-ea"/>
                <a:ea typeface="+mj-ea"/>
              </a:rPr>
              <a:t>說明使用</a:t>
            </a:r>
            <a:r>
              <a:rPr lang="zh-TW" altLang="en-US" b="1" dirty="0">
                <a:latin typeface="+mj-ea"/>
                <a:ea typeface="+mj-ea"/>
              </a:rPr>
              <a:t>，實際情形</a:t>
            </a:r>
            <a:r>
              <a:rPr lang="zh-TW" altLang="en-US" b="1" dirty="0" smtClean="0">
                <a:latin typeface="+mj-ea"/>
                <a:ea typeface="+mj-ea"/>
              </a:rPr>
              <a:t>以現場審查為主</a:t>
            </a:r>
            <a:r>
              <a:rPr lang="zh-TW" altLang="en-US" b="1" dirty="0">
                <a:latin typeface="+mj-ea"/>
                <a:ea typeface="+mj-ea"/>
              </a:rPr>
              <a:t>。</a:t>
            </a:r>
            <a:endParaRPr lang="en-US" altLang="zh-TW" b="1" dirty="0">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文字方塊 1"/>
          <p:cNvSpPr txBox="1">
            <a:spLocks noChangeArrowheads="1"/>
          </p:cNvSpPr>
          <p:nvPr/>
        </p:nvSpPr>
        <p:spPr bwMode="auto">
          <a:xfrm>
            <a:off x="395536" y="1002483"/>
            <a:ext cx="864852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6000" b="1" dirty="0">
                <a:solidFill>
                  <a:srgbClr val="631A03"/>
                </a:solidFill>
                <a:latin typeface="+mj-ea"/>
                <a:ea typeface="+mj-ea"/>
              </a:rPr>
              <a:t>要能</a:t>
            </a:r>
            <a:r>
              <a:rPr lang="zh-TW" altLang="en-US" sz="6000" b="1" dirty="0">
                <a:solidFill>
                  <a:srgbClr val="FF0066"/>
                </a:solidFill>
                <a:latin typeface="+mj-ea"/>
                <a:ea typeface="+mj-ea"/>
              </a:rPr>
              <a:t>感動</a:t>
            </a:r>
            <a:r>
              <a:rPr lang="zh-TW" altLang="en-US" sz="6000" b="1" dirty="0" smtClean="0">
                <a:solidFill>
                  <a:srgbClr val="631A03"/>
                </a:solidFill>
                <a:latin typeface="+mj-ea"/>
                <a:ea typeface="+mj-ea"/>
              </a:rPr>
              <a:t>評審，</a:t>
            </a:r>
            <a:endParaRPr lang="en-US" altLang="zh-TW" sz="6000" b="1" dirty="0">
              <a:solidFill>
                <a:srgbClr val="631A03"/>
              </a:solidFill>
              <a:latin typeface="+mj-ea"/>
              <a:ea typeface="+mj-ea"/>
            </a:endParaRPr>
          </a:p>
          <a:p>
            <a:pPr eaLnBrk="1" hangingPunct="1"/>
            <a:r>
              <a:rPr lang="zh-TW" altLang="en-US" sz="6000" b="1" dirty="0">
                <a:solidFill>
                  <a:srgbClr val="631A03"/>
                </a:solidFill>
                <a:latin typeface="+mj-ea"/>
                <a:ea typeface="+mj-ea"/>
              </a:rPr>
              <a:t>發揮強大推薦</a:t>
            </a:r>
            <a:r>
              <a:rPr lang="zh-TW" altLang="en-US" sz="6000" b="1" dirty="0" smtClean="0">
                <a:solidFill>
                  <a:srgbClr val="631A03"/>
                </a:solidFill>
                <a:latin typeface="+mj-ea"/>
                <a:ea typeface="+mj-ea"/>
              </a:rPr>
              <a:t>效益，</a:t>
            </a:r>
            <a:endParaRPr lang="en-US" altLang="zh-TW" sz="6000" b="1" dirty="0">
              <a:solidFill>
                <a:srgbClr val="631A03"/>
              </a:solidFill>
              <a:latin typeface="+mj-ea"/>
              <a:ea typeface="+mj-ea"/>
            </a:endParaRPr>
          </a:p>
          <a:p>
            <a:pPr eaLnBrk="1" hangingPunct="1"/>
            <a:r>
              <a:rPr lang="zh-TW" altLang="en-US" sz="6000" b="1" dirty="0">
                <a:solidFill>
                  <a:srgbClr val="FF0066"/>
                </a:solidFill>
                <a:latin typeface="+mj-ea"/>
                <a:ea typeface="+mj-ea"/>
              </a:rPr>
              <a:t>越</a:t>
            </a:r>
            <a:r>
              <a:rPr lang="zh-TW" altLang="en-US" sz="6000" b="1" dirty="0" smtClean="0">
                <a:solidFill>
                  <a:srgbClr val="FF0066"/>
                </a:solidFill>
                <a:latin typeface="+mj-ea"/>
                <a:ea typeface="+mj-ea"/>
              </a:rPr>
              <a:t>多相關佐證</a:t>
            </a:r>
            <a:r>
              <a:rPr lang="zh-TW" altLang="en-US" sz="6000" b="1" dirty="0">
                <a:solidFill>
                  <a:srgbClr val="FF0066"/>
                </a:solidFill>
                <a:latin typeface="+mj-ea"/>
                <a:ea typeface="+mj-ea"/>
              </a:rPr>
              <a:t>資料</a:t>
            </a:r>
            <a:r>
              <a:rPr lang="zh-TW" altLang="en-US" sz="6000" b="1" dirty="0">
                <a:solidFill>
                  <a:srgbClr val="631A03"/>
                </a:solidFill>
                <a:latin typeface="+mj-ea"/>
                <a:ea typeface="+mj-ea"/>
              </a:rPr>
              <a:t>越</a:t>
            </a:r>
            <a:r>
              <a:rPr lang="zh-TW" altLang="en-US" sz="6000" b="1" dirty="0" smtClean="0">
                <a:solidFill>
                  <a:srgbClr val="631A03"/>
                </a:solidFill>
                <a:latin typeface="+mj-ea"/>
                <a:ea typeface="+mj-ea"/>
              </a:rPr>
              <a:t>好</a:t>
            </a:r>
            <a:r>
              <a:rPr lang="zh-TW" altLang="en-US" sz="6000" b="1" dirty="0">
                <a:solidFill>
                  <a:srgbClr val="631A03"/>
                </a:solidFill>
                <a:latin typeface="+mj-ea"/>
                <a:ea typeface="+mj-ea"/>
              </a:rPr>
              <a:t>。</a:t>
            </a:r>
          </a:p>
        </p:txBody>
      </p:sp>
      <p:pic>
        <p:nvPicPr>
          <p:cNvPr id="23557" name="Picture 3" descr="C:\Users\user\Desktop\下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618038"/>
            <a:ext cx="23812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23528" y="2204864"/>
            <a:ext cx="849694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tabLst>
                <a:tab pos="719138" algn="l"/>
              </a:tabLst>
            </a:pPr>
            <a:r>
              <a:rPr lang="zh-TW" altLang="en-US" sz="3600" b="1" dirty="0" smtClean="0">
                <a:solidFill>
                  <a:srgbClr val="631A03"/>
                </a:solidFill>
                <a:latin typeface="微軟正黑體" pitchFamily="34" charset="-120"/>
                <a:ea typeface="微軟正黑體" pitchFamily="34" charset="-120"/>
              </a:rPr>
              <a:t>依據附件一表列之競賽項目，於藝術與人文領域</a:t>
            </a:r>
            <a:r>
              <a:rPr lang="en-US" altLang="zh-TW" sz="3600" b="1" dirty="0">
                <a:solidFill>
                  <a:srgbClr val="631A03"/>
                </a:solidFill>
                <a:latin typeface="微軟正黑體" pitchFamily="34" charset="-120"/>
                <a:ea typeface="微軟正黑體" pitchFamily="34" charset="-120"/>
              </a:rPr>
              <a:t>(</a:t>
            </a:r>
            <a:r>
              <a:rPr lang="zh-TW" altLang="en-US" sz="3600" b="1" dirty="0">
                <a:solidFill>
                  <a:srgbClr val="631A03"/>
                </a:solidFill>
                <a:latin typeface="微軟正黑體" pitchFamily="34" charset="-120"/>
                <a:ea typeface="微軟正黑體" pitchFamily="34" charset="-120"/>
              </a:rPr>
              <a:t>音樂、美術及表演等</a:t>
            </a:r>
            <a:r>
              <a:rPr lang="en-US" altLang="zh-TW" sz="3600" b="1" dirty="0">
                <a:solidFill>
                  <a:srgbClr val="631A03"/>
                </a:solidFill>
                <a:latin typeface="微軟正黑體" pitchFamily="34" charset="-120"/>
                <a:ea typeface="微軟正黑體" pitchFamily="34" charset="-120"/>
              </a:rPr>
              <a:t>)</a:t>
            </a:r>
            <a:r>
              <a:rPr lang="zh-TW" altLang="en-US" sz="3600" b="1" dirty="0">
                <a:solidFill>
                  <a:srgbClr val="631A03"/>
                </a:solidFill>
                <a:latin typeface="微軟正黑體" pitchFamily="34" charset="-120"/>
                <a:ea typeface="微軟正黑體" pitchFamily="34" charset="-120"/>
              </a:rPr>
              <a:t>方面 </a:t>
            </a:r>
            <a:r>
              <a:rPr lang="zh-TW" altLang="en-US" sz="3600" b="1" dirty="0" smtClean="0">
                <a:solidFill>
                  <a:srgbClr val="631A03"/>
                </a:solidFill>
                <a:latin typeface="微軟正黑體" pitchFamily="34" charset="-120"/>
                <a:ea typeface="微軟正黑體" pitchFamily="34" charset="-120"/>
              </a:rPr>
              <a:t>，曾</a:t>
            </a:r>
            <a:r>
              <a:rPr lang="zh-TW" altLang="en-US" sz="3600" b="1" dirty="0">
                <a:solidFill>
                  <a:srgbClr val="631A03"/>
                </a:solidFill>
                <a:latin typeface="微軟正黑體" pitchFamily="34" charset="-120"/>
                <a:ea typeface="微軟正黑體" pitchFamily="34" charset="-120"/>
              </a:rPr>
              <a:t>獲官方主辦國際或全國性之個人</a:t>
            </a:r>
            <a:r>
              <a:rPr lang="zh-TW" altLang="en-US" sz="3600" b="1" dirty="0" smtClean="0">
                <a:solidFill>
                  <a:srgbClr val="631A03"/>
                </a:solidFill>
                <a:latin typeface="微軟正黑體" pitchFamily="34" charset="-120"/>
                <a:ea typeface="微軟正黑體" pitchFamily="34" charset="-120"/>
              </a:rPr>
              <a:t>項目成績排名</a:t>
            </a:r>
            <a:r>
              <a:rPr lang="zh-TW" altLang="en-US" sz="3600" b="1" dirty="0" smtClean="0">
                <a:solidFill>
                  <a:srgbClr val="FF0066"/>
                </a:solidFill>
                <a:latin typeface="微軟正黑體" pitchFamily="34" charset="-120"/>
                <a:ea typeface="微軟正黑體" pitchFamily="34" charset="-120"/>
              </a:rPr>
              <a:t>前六</a:t>
            </a:r>
            <a:r>
              <a:rPr lang="zh-TW" altLang="en-US" sz="3600" b="1" dirty="0">
                <a:solidFill>
                  <a:srgbClr val="FF0066"/>
                </a:solidFill>
                <a:latin typeface="微軟正黑體" pitchFamily="34" charset="-120"/>
                <a:ea typeface="微軟正黑體" pitchFamily="34" charset="-120"/>
              </a:rPr>
              <a:t>名</a:t>
            </a:r>
            <a:r>
              <a:rPr lang="zh-TW" altLang="en-US" sz="3600" b="1" dirty="0" smtClean="0">
                <a:solidFill>
                  <a:srgbClr val="631A03"/>
                </a:solidFill>
                <a:latin typeface="微軟正黑體" pitchFamily="34" charset="-120"/>
                <a:ea typeface="微軟正黑體" pitchFamily="34" charset="-120"/>
              </a:rPr>
              <a:t>者。</a:t>
            </a:r>
            <a:endParaRPr lang="zh-TW" altLang="en-US" sz="3600" b="1" dirty="0">
              <a:solidFill>
                <a:srgbClr val="631A03"/>
              </a:solidFill>
              <a:latin typeface="微軟正黑體" pitchFamily="34" charset="-120"/>
              <a:ea typeface="微軟正黑體" pitchFamily="34" charset="-120"/>
            </a:endParaRPr>
          </a:p>
          <a:p>
            <a:pPr eaLnBrk="1" hangingPunct="1">
              <a:tabLst>
                <a:tab pos="719138" algn="l"/>
              </a:tabLst>
            </a:pPr>
            <a:r>
              <a:rPr lang="en-US" altLang="zh-TW" sz="3200" b="1" dirty="0" smtClean="0">
                <a:solidFill>
                  <a:srgbClr val="631A03"/>
                </a:solidFill>
                <a:latin typeface="微軟正黑體" pitchFamily="34" charset="-120"/>
                <a:ea typeface="微軟正黑體" pitchFamily="34" charset="-120"/>
              </a:rPr>
              <a:t>(</a:t>
            </a:r>
            <a:r>
              <a:rPr lang="zh-TW" altLang="en-US" sz="3200" b="1" dirty="0">
                <a:solidFill>
                  <a:srgbClr val="631A03"/>
                </a:solidFill>
                <a:latin typeface="微軟正黑體" pitchFamily="34" charset="-120"/>
                <a:ea typeface="微軟正黑體" pitchFamily="34" charset="-120"/>
              </a:rPr>
              <a:t>註：</a:t>
            </a:r>
            <a:r>
              <a:rPr lang="en-US" altLang="zh-TW" sz="3200" b="1" dirty="0">
                <a:solidFill>
                  <a:srgbClr val="631A03"/>
                </a:solidFill>
                <a:latin typeface="微軟正黑體" pitchFamily="34" charset="-120"/>
                <a:ea typeface="微軟正黑體" pitchFamily="34" charset="-120"/>
              </a:rPr>
              <a:t>1.</a:t>
            </a:r>
            <a:r>
              <a:rPr lang="zh-TW" altLang="en-US" sz="3200" b="1" dirty="0">
                <a:solidFill>
                  <a:srgbClr val="631A03"/>
                </a:solidFill>
                <a:latin typeface="微軟正黑體" pitchFamily="34" charset="-120"/>
                <a:ea typeface="微軟正黑體" pitchFamily="34" charset="-120"/>
              </a:rPr>
              <a:t>國小採計五、六年級</a:t>
            </a:r>
            <a:r>
              <a:rPr lang="zh-TW" altLang="en-US" sz="3200" b="1" dirty="0" smtClean="0">
                <a:solidFill>
                  <a:srgbClr val="631A03"/>
                </a:solidFill>
                <a:latin typeface="微軟正黑體" pitchFamily="34" charset="-120"/>
                <a:ea typeface="微軟正黑體" pitchFamily="34" charset="-120"/>
              </a:rPr>
              <a:t>；</a:t>
            </a:r>
            <a:r>
              <a:rPr lang="en-US" altLang="zh-TW" sz="3200" b="1" dirty="0" smtClean="0">
                <a:solidFill>
                  <a:srgbClr val="631A03"/>
                </a:solidFill>
                <a:latin typeface="微軟正黑體" pitchFamily="34" charset="-120"/>
                <a:ea typeface="微軟正黑體" pitchFamily="34" charset="-120"/>
              </a:rPr>
              <a:t>2</a:t>
            </a:r>
            <a:r>
              <a:rPr lang="en-US" altLang="zh-TW" sz="3200" b="1" dirty="0">
                <a:solidFill>
                  <a:srgbClr val="631A03"/>
                </a:solidFill>
                <a:latin typeface="微軟正黑體" pitchFamily="34" charset="-120"/>
                <a:ea typeface="微軟正黑體" pitchFamily="34" charset="-120"/>
              </a:rPr>
              <a:t>.</a:t>
            </a:r>
            <a:r>
              <a:rPr lang="zh-TW" altLang="en-US" sz="3200" b="1" dirty="0">
                <a:solidFill>
                  <a:srgbClr val="631A03"/>
                </a:solidFill>
                <a:latin typeface="微軟正黑體" pitchFamily="34" charset="-120"/>
                <a:ea typeface="微軟正黑體" pitchFamily="34" charset="-120"/>
              </a:rPr>
              <a:t>須有佐證資料</a:t>
            </a:r>
            <a:r>
              <a:rPr lang="en-US" altLang="zh-TW" sz="3200" b="1" dirty="0">
                <a:solidFill>
                  <a:srgbClr val="631A03"/>
                </a:solidFill>
                <a:latin typeface="微軟正黑體" pitchFamily="34" charset="-120"/>
                <a:ea typeface="微軟正黑體" pitchFamily="34" charset="-120"/>
              </a:rPr>
              <a:t>)</a:t>
            </a:r>
            <a:r>
              <a:rPr lang="zh-TW" altLang="en-US" sz="3200" b="1" dirty="0">
                <a:solidFill>
                  <a:srgbClr val="631A03"/>
                </a:solidFill>
                <a:latin typeface="微軟正黑體" pitchFamily="34" charset="-120"/>
                <a:ea typeface="微軟正黑體" pitchFamily="34" charset="-120"/>
              </a:rPr>
              <a:t>。</a:t>
            </a:r>
          </a:p>
        </p:txBody>
      </p:sp>
      <p:sp>
        <p:nvSpPr>
          <p:cNvPr id="24579" name="Rectangle 6"/>
          <p:cNvSpPr>
            <a:spLocks noChangeArrowheads="1"/>
          </p:cNvSpPr>
          <p:nvPr/>
        </p:nvSpPr>
        <p:spPr bwMode="auto">
          <a:xfrm>
            <a:off x="479908" y="5210616"/>
            <a:ext cx="7215117"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kumimoji="0" lang="en-US" altLang="zh-TW" sz="2400" b="1" dirty="0">
                <a:solidFill>
                  <a:srgbClr val="631A03"/>
                </a:solidFill>
                <a:latin typeface="+mj-ea"/>
                <a:ea typeface="+mj-ea"/>
              </a:rPr>
              <a:t>Ex:</a:t>
            </a:r>
            <a:r>
              <a:rPr kumimoji="0" lang="zh-TW" altLang="en-US" sz="2400" b="1" dirty="0">
                <a:solidFill>
                  <a:srgbClr val="631A03"/>
                </a:solidFill>
                <a:latin typeface="+mj-ea"/>
                <a:ea typeface="+mj-ea"/>
                <a:hlinkClick r:id="rId2"/>
              </a:rPr>
              <a:t>全</a:t>
            </a:r>
            <a:r>
              <a:rPr lang="zh-TW" altLang="en-US" sz="2400" b="1" dirty="0">
                <a:solidFill>
                  <a:srgbClr val="631A03"/>
                </a:solidFill>
                <a:latin typeface="+mj-ea"/>
                <a:ea typeface="+mj-ea"/>
                <a:hlinkClick r:id="rId2"/>
              </a:rPr>
              <a:t>國學生音樂比賽決賽網站 </a:t>
            </a:r>
            <a:r>
              <a:rPr lang="en-US" altLang="zh-TW" sz="2400" b="1" dirty="0">
                <a:solidFill>
                  <a:srgbClr val="631A03"/>
                </a:solidFill>
                <a:latin typeface="+mj-ea"/>
                <a:ea typeface="+mj-ea"/>
                <a:hlinkClick r:id="rId2"/>
              </a:rPr>
              <a:t>- </a:t>
            </a:r>
            <a:r>
              <a:rPr lang="zh-TW" altLang="en-US" sz="2400" b="1" dirty="0">
                <a:solidFill>
                  <a:srgbClr val="631A03"/>
                </a:solidFill>
                <a:latin typeface="+mj-ea"/>
                <a:ea typeface="+mj-ea"/>
                <a:hlinkClick r:id="rId2"/>
              </a:rPr>
              <a:t>國立臺灣藝術教育館</a:t>
            </a:r>
            <a:endParaRPr lang="zh-TW" altLang="en-US" sz="2400" b="1" dirty="0">
              <a:solidFill>
                <a:srgbClr val="631A03"/>
              </a:solidFill>
              <a:latin typeface="+mj-ea"/>
              <a:ea typeface="+mj-ea"/>
            </a:endParaRPr>
          </a:p>
          <a:p>
            <a:endParaRPr lang="zh-TW" altLang="en-US" sz="2400" b="1" dirty="0">
              <a:solidFill>
                <a:srgbClr val="631A03"/>
              </a:solidFill>
              <a:latin typeface="+mj-ea"/>
              <a:ea typeface="+mj-ea"/>
            </a:endParaRPr>
          </a:p>
        </p:txBody>
      </p:sp>
      <p:sp>
        <p:nvSpPr>
          <p:cNvPr id="24581" name="Rectangle 8"/>
          <p:cNvSpPr>
            <a:spLocks noChangeArrowheads="1"/>
          </p:cNvSpPr>
          <p:nvPr/>
        </p:nvSpPr>
        <p:spPr bwMode="auto">
          <a:xfrm>
            <a:off x="0" y="5762075"/>
            <a:ext cx="9144000" cy="707886"/>
          </a:xfrm>
          <a:prstGeom prst="rect">
            <a:avLst/>
          </a:prstGeom>
          <a:solidFill>
            <a:schemeClr val="accent6"/>
          </a:solidFill>
          <a:ln w="76200">
            <a:noFill/>
            <a:miter lim="800000"/>
            <a:headEnd/>
            <a:tailEnd/>
          </a:ln>
          <a:effectLst/>
        </p:spPr>
        <p:txBody>
          <a:bodyPr wrap="square">
            <a:spAutoFit/>
          </a:bodyPr>
          <a:lstStyle/>
          <a:p>
            <a:pPr lvl="1" eaLnBrk="1" hangingPunct="1"/>
            <a:r>
              <a:rPr lang="zh-TW" altLang="en-US" sz="2000" b="1" dirty="0">
                <a:solidFill>
                  <a:schemeClr val="bg1"/>
                </a:solidFill>
                <a:latin typeface="+mj-ea"/>
                <a:ea typeface="+mj-ea"/>
              </a:rPr>
              <a:t>國中部分</a:t>
            </a:r>
            <a:r>
              <a:rPr lang="en-US" altLang="zh-TW" sz="2000" b="1" dirty="0">
                <a:solidFill>
                  <a:schemeClr val="bg1"/>
                </a:solidFill>
                <a:latin typeface="+mj-ea"/>
                <a:ea typeface="+mj-ea"/>
              </a:rPr>
              <a:t>3</a:t>
            </a:r>
            <a:r>
              <a:rPr lang="zh-TW" altLang="en-US" sz="2000" b="1" dirty="0">
                <a:solidFill>
                  <a:schemeClr val="bg1"/>
                </a:solidFill>
                <a:latin typeface="+mj-ea"/>
                <a:ea typeface="+mj-ea"/>
              </a:rPr>
              <a:t>人（含）以下；</a:t>
            </a:r>
          </a:p>
          <a:p>
            <a:pPr lvl="1" eaLnBrk="1" hangingPunct="1"/>
            <a:r>
              <a:rPr lang="zh-TW" altLang="en-US" sz="2000" b="1" dirty="0">
                <a:solidFill>
                  <a:schemeClr val="bg1"/>
                </a:solidFill>
                <a:latin typeface="+mj-ea"/>
                <a:ea typeface="+mj-ea"/>
              </a:rPr>
              <a:t>國小部分</a:t>
            </a:r>
            <a:r>
              <a:rPr lang="en-US" altLang="zh-TW" sz="2000" b="1" dirty="0">
                <a:solidFill>
                  <a:schemeClr val="bg1"/>
                </a:solidFill>
                <a:latin typeface="+mj-ea"/>
                <a:ea typeface="+mj-ea"/>
              </a:rPr>
              <a:t>6</a:t>
            </a:r>
            <a:r>
              <a:rPr lang="zh-TW" altLang="en-US" sz="2000" b="1" dirty="0">
                <a:solidFill>
                  <a:schemeClr val="bg1"/>
                </a:solidFill>
                <a:latin typeface="+mj-ea"/>
                <a:ea typeface="+mj-ea"/>
              </a:rPr>
              <a:t>人（含）以下比照個人項目辦理。</a:t>
            </a:r>
          </a:p>
        </p:txBody>
      </p:sp>
      <p:sp>
        <p:nvSpPr>
          <p:cNvPr id="6" name="圓角矩形 5"/>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latin typeface="+mj-ea"/>
                <a:ea typeface="+mj-ea"/>
              </a:rPr>
              <a:t>人文藝術</a:t>
            </a:r>
            <a:r>
              <a:rPr lang="zh-TW" altLang="en-US" sz="6000" b="1" dirty="0" smtClean="0">
                <a:latin typeface="+mj-ea"/>
                <a:ea typeface="+mj-ea"/>
              </a:rPr>
              <a:t>獎</a:t>
            </a:r>
            <a:endParaRPr lang="zh-TW" altLang="en-US" sz="6000" b="1" dirty="0">
              <a:latin typeface="+mj-ea"/>
              <a:ea typeface="+mj-ea"/>
            </a:endParaRPr>
          </a:p>
        </p:txBody>
      </p:sp>
      <p:pic>
        <p:nvPicPr>
          <p:cNvPr id="8" name="Picture 17" descr="gold_med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3528" y="1558533"/>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899592" y="188640"/>
            <a:ext cx="7772400" cy="936104"/>
          </a:xfrm>
        </p:spPr>
        <p:txBody>
          <a:bodyPr/>
          <a:lstStyle/>
          <a:p>
            <a:r>
              <a:rPr lang="zh-TW" altLang="zh-TW" b="1" dirty="0" smtClean="0">
                <a:solidFill>
                  <a:schemeClr val="accent6">
                    <a:lumMod val="75000"/>
                  </a:schemeClr>
                </a:solidFill>
              </a:rPr>
              <a:t>人文藝術獎</a:t>
            </a:r>
            <a:r>
              <a:rPr lang="en-US" altLang="zh-TW" b="1" dirty="0" smtClean="0">
                <a:solidFill>
                  <a:schemeClr val="accent6">
                    <a:lumMod val="75000"/>
                  </a:schemeClr>
                </a:solidFill>
              </a:rPr>
              <a:t>-</a:t>
            </a:r>
            <a:r>
              <a:rPr lang="zh-TW" altLang="en-US" b="1" dirty="0" smtClean="0">
                <a:solidFill>
                  <a:schemeClr val="accent6">
                    <a:lumMod val="75000"/>
                  </a:schemeClr>
                </a:solidFill>
              </a:rPr>
              <a:t>只限以下</a:t>
            </a:r>
            <a:endParaRPr lang="zh-TW" altLang="en-US" dirty="0" smtClean="0">
              <a:solidFill>
                <a:schemeClr val="accent6">
                  <a:lumMod val="75000"/>
                </a:schemeClr>
              </a:solidFill>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87124348"/>
              </p:ext>
            </p:extLst>
          </p:nvPr>
        </p:nvGraphicFramePr>
        <p:xfrm>
          <a:off x="827088" y="1269329"/>
          <a:ext cx="7859712" cy="4865696"/>
        </p:xfrm>
        <a:graphic>
          <a:graphicData uri="http://schemas.openxmlformats.org/drawingml/2006/table">
            <a:tbl>
              <a:tblPr firstRow="1" firstCol="1" bandRow="1">
                <a:tableStyleId>{5C22544A-7EE6-4342-B048-85BDC9FD1C3A}</a:tableStyleId>
              </a:tblPr>
              <a:tblGrid>
                <a:gridCol w="792145"/>
                <a:gridCol w="3862467"/>
                <a:gridCol w="3205100"/>
              </a:tblGrid>
              <a:tr h="400439">
                <a:tc>
                  <a:txBody>
                    <a:bodyPr/>
                    <a:lstStyle/>
                    <a:p>
                      <a:pPr algn="ctr">
                        <a:lnSpc>
                          <a:spcPct val="120000"/>
                        </a:lnSpc>
                        <a:spcAft>
                          <a:spcPts val="0"/>
                        </a:spcAft>
                      </a:pPr>
                      <a:r>
                        <a:rPr lang="zh-TW" sz="2000" kern="100" dirty="0">
                          <a:effectLst/>
                          <a:latin typeface="微軟正黑體" panose="020B0604030504040204" pitchFamily="34" charset="-120"/>
                          <a:ea typeface="微軟正黑體" panose="020B0604030504040204" pitchFamily="34" charset="-120"/>
                        </a:rPr>
                        <a:t>序號</a:t>
                      </a:r>
                      <a:endParaRPr lang="zh-TW" sz="1800"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kern="100" dirty="0">
                          <a:effectLst/>
                          <a:latin typeface="微軟正黑體" panose="020B0604030504040204" pitchFamily="34" charset="-120"/>
                          <a:ea typeface="微軟正黑體" panose="020B0604030504040204" pitchFamily="34" charset="-120"/>
                        </a:rPr>
                        <a:t>競賽名稱</a:t>
                      </a:r>
                      <a:endParaRPr lang="zh-TW" sz="1800"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kern="100" dirty="0">
                          <a:effectLst/>
                          <a:latin typeface="微軟正黑體" panose="020B0604030504040204" pitchFamily="34" charset="-120"/>
                          <a:ea typeface="微軟正黑體" panose="020B0604030504040204" pitchFamily="34" charset="-120"/>
                        </a:rPr>
                        <a:t>主辦單位</a:t>
                      </a:r>
                      <a:endParaRPr lang="zh-TW" sz="1800"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62928">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1</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全國師生鄉土歌謠比賽</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marL="147320" indent="176530">
                        <a:lnSpc>
                          <a:spcPts val="2440"/>
                        </a:lnSpc>
                        <a:spcBef>
                          <a:spcPts val="500"/>
                        </a:spcBef>
                        <a:spcAft>
                          <a:spcPts val="0"/>
                        </a:spcAft>
                      </a:pPr>
                      <a:r>
                        <a:rPr lang="zh-TW" sz="2000" b="1" dirty="0">
                          <a:effectLst/>
                          <a:latin typeface="微軟正黑體" panose="020B0604030504040204" pitchFamily="34" charset="-120"/>
                          <a:ea typeface="微軟正黑體" panose="020B0604030504040204" pitchFamily="34" charset="-120"/>
                        </a:rPr>
                        <a:t>國立臺灣藝術教育館</a:t>
                      </a:r>
                      <a:endParaRPr lang="zh-TW" sz="1200" b="1"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62928">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2</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全國學生美術比賽</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marL="147320" indent="176530">
                        <a:lnSpc>
                          <a:spcPts val="2440"/>
                        </a:lnSpc>
                        <a:spcBef>
                          <a:spcPts val="500"/>
                        </a:spcBef>
                        <a:spcAft>
                          <a:spcPts val="0"/>
                        </a:spcAft>
                      </a:pPr>
                      <a:r>
                        <a:rPr lang="zh-TW" sz="2000" b="1" dirty="0">
                          <a:effectLst/>
                          <a:latin typeface="微軟正黑體" panose="020B0604030504040204" pitchFamily="34" charset="-120"/>
                          <a:ea typeface="微軟正黑體" panose="020B0604030504040204" pitchFamily="34" charset="-120"/>
                        </a:rPr>
                        <a:t>國立臺灣藝術教育館</a:t>
                      </a:r>
                      <a:endParaRPr lang="zh-TW" sz="1200" b="1"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3</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全國學生音樂比賽</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國立臺灣藝術教育館</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4</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全國學生創意戲劇比賽</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國立臺灣藝術教育館</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5</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全國學生圖畫書創作獎</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國立臺灣藝術教育館</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6</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全國中小學客家藝文競賽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客家委員會</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7</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全國原住民兒童繪畫創作比賽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原住民族委員會</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8</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原住民族語戲劇競賽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原住民族委員會</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9</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全國學生舞蹈比賽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教育部體育署</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r h="419207">
                <a:tc>
                  <a:txBody>
                    <a:bodyPr/>
                    <a:lstStyle/>
                    <a:p>
                      <a:pPr algn="ctr">
                        <a:lnSpc>
                          <a:spcPct val="120000"/>
                        </a:lnSpc>
                        <a:spcAft>
                          <a:spcPts val="0"/>
                        </a:spcAft>
                      </a:pPr>
                      <a:r>
                        <a:rPr lang="en-US" sz="2000" kern="100">
                          <a:effectLst/>
                          <a:latin typeface="微軟正黑體" panose="020B0604030504040204" pitchFamily="34" charset="-120"/>
                          <a:ea typeface="微軟正黑體" panose="020B0604030504040204" pitchFamily="34" charset="-120"/>
                        </a:rPr>
                        <a:t>10</a:t>
                      </a:r>
                      <a:endParaRPr lang="zh-TW" sz="1800"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a:effectLst/>
                          <a:latin typeface="微軟正黑體" panose="020B0604030504040204" pitchFamily="34" charset="-120"/>
                          <a:ea typeface="微軟正黑體" panose="020B0604030504040204" pitchFamily="34" charset="-120"/>
                        </a:rPr>
                        <a:t>水土保持及農村再生繪畫比賽</a:t>
                      </a:r>
                      <a:endParaRPr lang="zh-TW" sz="1800" b="1" kern="10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c>
                  <a:txBody>
                    <a:bodyPr/>
                    <a:lstStyle/>
                    <a:p>
                      <a:pPr algn="ctr">
                        <a:lnSpc>
                          <a:spcPct val="120000"/>
                        </a:lnSpc>
                        <a:spcAft>
                          <a:spcPts val="0"/>
                        </a:spcAft>
                      </a:pPr>
                      <a:r>
                        <a:rPr lang="zh-TW" sz="2000" b="1" kern="100" dirty="0">
                          <a:effectLst/>
                          <a:latin typeface="微軟正黑體" panose="020B0604030504040204" pitchFamily="34" charset="-120"/>
                          <a:ea typeface="微軟正黑體" panose="020B0604030504040204" pitchFamily="34" charset="-120"/>
                        </a:rPr>
                        <a:t>行政院農委會水土保持局</a:t>
                      </a:r>
                      <a:endParaRPr lang="zh-TW" sz="18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68584" marR="68584" marT="36000" marB="36000" anchor="ctr"/>
                </a:tc>
              </a:tr>
            </a:tbl>
          </a:graphicData>
        </a:graphic>
      </p:graphicFrame>
    </p:spTree>
    <p:extLst>
      <p:ext uri="{BB962C8B-B14F-4D97-AF65-F5344CB8AC3E}">
        <p14:creationId xmlns:p14="http://schemas.microsoft.com/office/powerpoint/2010/main" val="23870850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user\Desktop\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152"/>
            <a:ext cx="9280684" cy="5524523"/>
          </a:xfrm>
          <a:prstGeom prst="rect">
            <a:avLst/>
          </a:prstGeom>
          <a:noFill/>
          <a:extLst>
            <a:ext uri="{909E8E84-426E-40DD-AFC4-6F175D3DCCD1}">
              <a14:hiddenFill xmlns:a14="http://schemas.microsoft.com/office/drawing/2010/main">
                <a:solidFill>
                  <a:srgbClr val="FFFFFF"/>
                </a:solidFill>
              </a14:hiddenFill>
            </a:ext>
          </a:extLst>
        </p:spPr>
      </p:pic>
      <p:sp>
        <p:nvSpPr>
          <p:cNvPr id="8" name="Oval 11"/>
          <p:cNvSpPr>
            <a:spLocks noChangeArrowheads="1"/>
          </p:cNvSpPr>
          <p:nvPr/>
        </p:nvSpPr>
        <p:spPr bwMode="auto">
          <a:xfrm>
            <a:off x="35496" y="404664"/>
            <a:ext cx="1656184" cy="621331"/>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9" name="Oval 11"/>
          <p:cNvSpPr>
            <a:spLocks noChangeArrowheads="1"/>
          </p:cNvSpPr>
          <p:nvPr/>
        </p:nvSpPr>
        <p:spPr bwMode="auto">
          <a:xfrm>
            <a:off x="3491880" y="2969988"/>
            <a:ext cx="936104" cy="50405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10" name="Oval 8"/>
          <p:cNvSpPr>
            <a:spLocks noChangeArrowheads="1"/>
          </p:cNvSpPr>
          <p:nvPr/>
        </p:nvSpPr>
        <p:spPr bwMode="auto">
          <a:xfrm>
            <a:off x="8244408" y="846607"/>
            <a:ext cx="659433" cy="3587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11" name="Oval 11"/>
          <p:cNvSpPr>
            <a:spLocks noChangeArrowheads="1"/>
          </p:cNvSpPr>
          <p:nvPr/>
        </p:nvSpPr>
        <p:spPr bwMode="auto">
          <a:xfrm>
            <a:off x="5364088" y="3474044"/>
            <a:ext cx="576263" cy="330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2" name="文字方塊 1"/>
          <p:cNvSpPr txBox="1"/>
          <p:nvPr/>
        </p:nvSpPr>
        <p:spPr>
          <a:xfrm>
            <a:off x="1543886" y="5085184"/>
            <a:ext cx="2416046" cy="369332"/>
          </a:xfrm>
          <a:prstGeom prst="rect">
            <a:avLst/>
          </a:prstGeom>
          <a:noFill/>
        </p:spPr>
        <p:txBody>
          <a:bodyPr wrap="none" rtlCol="0">
            <a:spAutoFit/>
          </a:bodyPr>
          <a:lstStyle/>
          <a:p>
            <a:r>
              <a:rPr lang="en-US" altLang="zh-TW" dirty="0" smtClean="0"/>
              <a:t>108</a:t>
            </a:r>
            <a:r>
              <a:rPr lang="zh-TW" altLang="en-US" dirty="0" smtClean="0"/>
              <a:t>學年度賽事未完成</a:t>
            </a:r>
            <a:endParaRPr lang="zh-TW" altLang="en-US" dirty="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線單箭頭接點 3"/>
          <p:cNvCxnSpPr/>
          <p:nvPr/>
        </p:nvCxnSpPr>
        <p:spPr>
          <a:xfrm flipH="1" flipV="1">
            <a:off x="5491163" y="1527175"/>
            <a:ext cx="360362" cy="260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627" name="Picture 5" descr="C:\Users\user\Desktop\擷取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620713"/>
            <a:ext cx="9952038"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 5"/>
          <p:cNvSpPr/>
          <p:nvPr/>
        </p:nvSpPr>
        <p:spPr>
          <a:xfrm>
            <a:off x="4216400" y="1114425"/>
            <a:ext cx="1223963" cy="542925"/>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user\Desktop\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784" y="-99392"/>
            <a:ext cx="12652876" cy="6696744"/>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 5"/>
          <p:cNvSpPr/>
          <p:nvPr/>
        </p:nvSpPr>
        <p:spPr>
          <a:xfrm>
            <a:off x="1403648" y="5807838"/>
            <a:ext cx="5761037" cy="863600"/>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 name="矩形 1"/>
          <p:cNvSpPr/>
          <p:nvPr/>
        </p:nvSpPr>
        <p:spPr>
          <a:xfrm>
            <a:off x="416401" y="6159929"/>
            <a:ext cx="7200800" cy="430887"/>
          </a:xfrm>
          <a:prstGeom prst="rect">
            <a:avLst/>
          </a:prstGeom>
          <a:noFill/>
        </p:spPr>
        <p:txBody>
          <a:bodyPr wrap="square" lIns="91440" tIns="45720" rIns="91440" bIns="45720">
            <a:spAutoFit/>
          </a:bodyPr>
          <a:lstStyle/>
          <a:p>
            <a:pPr algn="ctr"/>
            <a:r>
              <a:rPr lang="zh-TW" altLang="en-US" sz="2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注意</a:t>
            </a:r>
            <a:r>
              <a:rPr lang="en-US" altLang="zh-TW" sz="2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:108</a:t>
            </a:r>
            <a:r>
              <a:rPr lang="zh-TW" altLang="en-US" sz="2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賽事尚未完成</a:t>
            </a:r>
            <a:endParaRPr lang="zh-TW" altLang="en-US" sz="2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user\Desktop\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3" y="1052736"/>
            <a:ext cx="9277351" cy="4826000"/>
          </a:xfrm>
          <a:prstGeom prst="rect">
            <a:avLst/>
          </a:prstGeom>
          <a:noFill/>
          <a:extLst>
            <a:ext uri="{909E8E84-426E-40DD-AFC4-6F175D3DCCD1}">
              <a14:hiddenFill xmlns:a14="http://schemas.microsoft.com/office/drawing/2010/main">
                <a:solidFill>
                  <a:srgbClr val="FFFFFF"/>
                </a:solidFill>
              </a14:hiddenFill>
            </a:ext>
          </a:extLst>
        </p:spPr>
      </p:pic>
      <p:sp>
        <p:nvSpPr>
          <p:cNvPr id="2" name="圓角矩形 1"/>
          <p:cNvSpPr/>
          <p:nvPr/>
        </p:nvSpPr>
        <p:spPr>
          <a:xfrm>
            <a:off x="7236296" y="1556792"/>
            <a:ext cx="936104"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83568" y="1052736"/>
            <a:ext cx="7802136" cy="3416320"/>
          </a:xfrm>
          <a:prstGeom prst="rect">
            <a:avLst/>
          </a:prstGeom>
          <a:noFill/>
          <a:ln>
            <a:noFill/>
          </a:ln>
        </p:spPr>
        <p:txBody>
          <a:bodyPr wrap="none">
            <a:spAutoFit/>
          </a:bodyPr>
          <a:lstStyle/>
          <a:p>
            <a:pPr algn="ctr" eaLnBrk="1" hangingPunct="1">
              <a:defRPr/>
            </a:pPr>
            <a:r>
              <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學生資料填報彙整與審查</a:t>
            </a:r>
            <a:endPar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pPr algn="ctr" eaLnBrk="1" hangingPunct="1">
              <a:defRPr/>
            </a:pPr>
            <a:r>
              <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中山國小生教組長</a:t>
            </a:r>
            <a:endPar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pPr algn="ctr" eaLnBrk="1" hangingPunct="1">
              <a:defRPr/>
            </a:pPr>
            <a:r>
              <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謝兆程老師</a:t>
            </a:r>
            <a:endPar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a:p>
            <a:pPr algn="ctr" eaLnBrk="1" hangingPunct="1">
              <a:defRPr/>
            </a:pPr>
            <a:r>
              <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04-7222033</a:t>
            </a:r>
            <a:r>
              <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轉</a:t>
            </a:r>
            <a:r>
              <a:rPr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12</a:t>
            </a:r>
            <a:endPar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endParaRPr>
          </a:p>
        </p:txBody>
      </p:sp>
      <p:sp>
        <p:nvSpPr>
          <p:cNvPr id="4" name="等腰三角形 3"/>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user\Desktop\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9" y="253476"/>
            <a:ext cx="9506878" cy="6311288"/>
          </a:xfrm>
          <a:prstGeom prst="rect">
            <a:avLst/>
          </a:prstGeom>
          <a:noFill/>
          <a:extLst>
            <a:ext uri="{909E8E84-426E-40DD-AFC4-6F175D3DCCD1}">
              <a14:hiddenFill xmlns:a14="http://schemas.microsoft.com/office/drawing/2010/main">
                <a:solidFill>
                  <a:srgbClr val="FFFFFF"/>
                </a:solidFill>
              </a14:hiddenFill>
            </a:ext>
          </a:extLst>
        </p:spPr>
      </p:pic>
      <p:sp>
        <p:nvSpPr>
          <p:cNvPr id="8" name="Oval 11"/>
          <p:cNvSpPr>
            <a:spLocks noChangeArrowheads="1"/>
          </p:cNvSpPr>
          <p:nvPr/>
        </p:nvSpPr>
        <p:spPr bwMode="auto">
          <a:xfrm>
            <a:off x="3191273" y="1736155"/>
            <a:ext cx="1512888" cy="330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zh-TW" dirty="0" smtClean="0"/>
              <a:t>108</a:t>
            </a:r>
            <a:r>
              <a:rPr lang="zh-TW" altLang="en-US" dirty="0" smtClean="0"/>
              <a:t>學年度</a:t>
            </a:r>
            <a:r>
              <a:rPr lang="en-US" altLang="zh-TW" dirty="0" smtClean="0"/>
              <a:t>……..</a:t>
            </a:r>
            <a:endParaRPr lang="zh-TW" altLang="en-US" dirty="0"/>
          </a:p>
        </p:txBody>
      </p:sp>
      <p:sp>
        <p:nvSpPr>
          <p:cNvPr id="9" name="Oval 11"/>
          <p:cNvSpPr>
            <a:spLocks noChangeArrowheads="1"/>
          </p:cNvSpPr>
          <p:nvPr/>
        </p:nvSpPr>
        <p:spPr bwMode="auto">
          <a:xfrm>
            <a:off x="3221129" y="2996952"/>
            <a:ext cx="1511300" cy="330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11" name="太陽 10"/>
          <p:cNvSpPr/>
          <p:nvPr/>
        </p:nvSpPr>
        <p:spPr>
          <a:xfrm>
            <a:off x="2843808" y="1195983"/>
            <a:ext cx="504825" cy="504825"/>
          </a:xfrm>
          <a:prstGeom prst="sun">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09550" y="1036638"/>
            <a:ext cx="8724900" cy="4743450"/>
          </a:xfrm>
          <a:prstGeom prst="rect">
            <a:avLst/>
          </a:prstGeom>
          <a:ln/>
        </p:spPr>
        <p:style>
          <a:lnRef idx="2">
            <a:schemeClr val="accent1"/>
          </a:lnRef>
          <a:fillRef idx="1">
            <a:schemeClr val="lt1"/>
          </a:fillRef>
          <a:effectRef idx="0">
            <a:schemeClr val="accent1"/>
          </a:effectRef>
          <a:fontRef idx="minor">
            <a:schemeClr val="dk1"/>
          </a:fontRef>
        </p:style>
      </p:pic>
      <p:sp>
        <p:nvSpPr>
          <p:cNvPr id="3" name="雲朵形 2"/>
          <p:cNvSpPr/>
          <p:nvPr/>
        </p:nvSpPr>
        <p:spPr>
          <a:xfrm>
            <a:off x="1908175" y="1220788"/>
            <a:ext cx="431800" cy="2873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圓角矩形 4"/>
          <p:cNvSpPr/>
          <p:nvPr/>
        </p:nvSpPr>
        <p:spPr>
          <a:xfrm>
            <a:off x="323850" y="1508125"/>
            <a:ext cx="8496300" cy="2424931"/>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文字方塊 2"/>
          <p:cNvSpPr txBox="1">
            <a:spLocks noChangeArrowheads="1"/>
          </p:cNvSpPr>
          <p:nvPr/>
        </p:nvSpPr>
        <p:spPr bwMode="auto">
          <a:xfrm>
            <a:off x="323850" y="620713"/>
            <a:ext cx="86406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sz="4000" b="1" dirty="0" smtClean="0">
                <a:solidFill>
                  <a:srgbClr val="631A03"/>
                </a:solidFill>
                <a:latin typeface="+mj-ea"/>
                <a:ea typeface="+mj-ea"/>
              </a:rPr>
              <a:t>獎</a:t>
            </a:r>
            <a:r>
              <a:rPr lang="zh-TW" altLang="en-US" sz="4000" b="1" dirty="0">
                <a:solidFill>
                  <a:srgbClr val="631A03"/>
                </a:solidFill>
                <a:latin typeface="+mj-ea"/>
                <a:ea typeface="+mj-ea"/>
              </a:rPr>
              <a:t>次為特優、優等、甲等</a:t>
            </a:r>
            <a:r>
              <a:rPr lang="zh-TW" altLang="en-US" sz="4000" b="1" dirty="0" smtClean="0">
                <a:solidFill>
                  <a:srgbClr val="631A03"/>
                </a:solidFill>
                <a:latin typeface="+mj-ea"/>
                <a:ea typeface="+mj-ea"/>
              </a:rPr>
              <a:t>之評分方式的審查，則由複</a:t>
            </a:r>
            <a:r>
              <a:rPr lang="zh-TW" altLang="en-US" sz="4000" b="1" dirty="0">
                <a:solidFill>
                  <a:srgbClr val="631A03"/>
                </a:solidFill>
                <a:latin typeface="+mj-ea"/>
                <a:ea typeface="+mj-ea"/>
              </a:rPr>
              <a:t>審委員會討論決議之。</a:t>
            </a:r>
          </a:p>
        </p:txBody>
      </p:sp>
      <p:pic>
        <p:nvPicPr>
          <p:cNvPr id="31747" name="Picture 4" descr="C:\Users\user\Desktop\landscape-1484840983-strictly-come-dancing-judges-t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5100"/>
            <a:ext cx="9144000" cy="457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7"/>
          <p:cNvSpPr>
            <a:spLocks noChangeArrowheads="1"/>
          </p:cNvSpPr>
          <p:nvPr/>
        </p:nvSpPr>
        <p:spPr bwMode="auto">
          <a:xfrm>
            <a:off x="468313" y="6237288"/>
            <a:ext cx="794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TW" dirty="0"/>
              <a:t>http://issport.camel.ntupes.edu.tw/front/bin/ptdetail.phtml?Part=sj002&amp;Rcg=2</a:t>
            </a:r>
            <a:endParaRPr lang="zh-TW" altLang="en-US" dirty="0"/>
          </a:p>
        </p:txBody>
      </p:sp>
      <p:sp>
        <p:nvSpPr>
          <p:cNvPr id="32773" name="Rectangle 16"/>
          <p:cNvSpPr>
            <a:spLocks noChangeArrowheads="1"/>
          </p:cNvSpPr>
          <p:nvPr/>
        </p:nvSpPr>
        <p:spPr bwMode="auto">
          <a:xfrm>
            <a:off x="341396" y="2174081"/>
            <a:ext cx="8623092"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lnSpc>
                <a:spcPts val="3000"/>
              </a:lnSpc>
              <a:tabLst>
                <a:tab pos="719138" algn="l"/>
              </a:tabLst>
            </a:pPr>
            <a:r>
              <a:rPr lang="zh-TW" altLang="en-US" sz="2000" b="1" dirty="0" smtClean="0">
                <a:latin typeface="+mj-ea"/>
                <a:ea typeface="+mj-ea"/>
              </a:rPr>
              <a:t>參加國際性賽事或全國</a:t>
            </a:r>
            <a:r>
              <a:rPr lang="en-US" altLang="zh-TW" sz="2000" b="1" dirty="0" smtClean="0">
                <a:latin typeface="+mj-ea"/>
                <a:ea typeface="+mj-ea"/>
              </a:rPr>
              <a:t>(</a:t>
            </a:r>
            <a:r>
              <a:rPr lang="zh-TW" altLang="en-US" sz="2000" b="1" dirty="0" smtClean="0">
                <a:latin typeface="+mj-ea"/>
                <a:ea typeface="+mj-ea"/>
              </a:rPr>
              <a:t>民</a:t>
            </a:r>
            <a:r>
              <a:rPr lang="en-US" altLang="zh-TW" sz="2000" b="1" dirty="0" smtClean="0">
                <a:latin typeface="+mj-ea"/>
                <a:ea typeface="+mj-ea"/>
              </a:rPr>
              <a:t>)</a:t>
            </a:r>
            <a:r>
              <a:rPr lang="zh-TW" altLang="en-US" sz="2000" b="1" dirty="0" smtClean="0">
                <a:latin typeface="+mj-ea"/>
                <a:ea typeface="+mj-ea"/>
              </a:rPr>
              <a:t>運動會、全國中等學校運動</a:t>
            </a:r>
            <a:r>
              <a:rPr lang="en-US" altLang="zh-TW" sz="2000" b="1" dirty="0" smtClean="0">
                <a:latin typeface="+mj-ea"/>
                <a:ea typeface="+mj-ea"/>
              </a:rPr>
              <a:t>(</a:t>
            </a:r>
            <a:r>
              <a:rPr lang="zh-TW" altLang="en-US" sz="2000" b="1" dirty="0" smtClean="0">
                <a:latin typeface="+mj-ea"/>
                <a:ea typeface="+mj-ea"/>
              </a:rPr>
              <a:t>聯賽</a:t>
            </a:r>
            <a:r>
              <a:rPr lang="en-US" altLang="zh-TW" sz="2000" b="1" dirty="0">
                <a:latin typeface="+mj-ea"/>
                <a:ea typeface="+mj-ea"/>
              </a:rPr>
              <a:t>)</a:t>
            </a:r>
            <a:r>
              <a:rPr lang="zh-TW" altLang="en-US" sz="2000" b="1" dirty="0" smtClean="0">
                <a:latin typeface="+mj-ea"/>
                <a:ea typeface="+mj-ea"/>
              </a:rPr>
              <a:t>、全國性或台灣區各單項運動錦標賽</a:t>
            </a:r>
            <a:r>
              <a:rPr lang="en-US" altLang="zh-TW" sz="2000" b="1" dirty="0" smtClean="0">
                <a:latin typeface="+mj-ea"/>
                <a:ea typeface="+mj-ea"/>
              </a:rPr>
              <a:t>(</a:t>
            </a:r>
            <a:r>
              <a:rPr lang="zh-TW" altLang="en-US" sz="2000" b="1" dirty="0" smtClean="0">
                <a:latin typeface="+mj-ea"/>
                <a:ea typeface="+mj-ea"/>
              </a:rPr>
              <a:t>該錦標賽以教育部指定升學輔導錦標賽或中華民國單項運動協會主辦並經全國體育行政主管機關核准之比賽為限，競賽項目可參考附件一</a:t>
            </a:r>
            <a:r>
              <a:rPr lang="en-US" altLang="zh-TW" sz="2000" b="1" dirty="0" smtClean="0">
                <a:latin typeface="+mj-ea"/>
                <a:ea typeface="+mj-ea"/>
              </a:rPr>
              <a:t>)</a:t>
            </a:r>
            <a:r>
              <a:rPr lang="zh-TW" altLang="en-US" sz="2000" b="1" dirty="0" smtClean="0">
                <a:latin typeface="+mj-ea"/>
                <a:ea typeface="+mj-ea"/>
              </a:rPr>
              <a:t>獲得</a:t>
            </a:r>
            <a:r>
              <a:rPr lang="zh-TW" altLang="en-US" sz="2000" b="1" dirty="0" smtClean="0">
                <a:solidFill>
                  <a:srgbClr val="FF0066"/>
                </a:solidFill>
                <a:latin typeface="+mj-ea"/>
                <a:ea typeface="+mj-ea"/>
              </a:rPr>
              <a:t>個人項目</a:t>
            </a:r>
            <a:r>
              <a:rPr lang="zh-TW" altLang="en-US" sz="2000" b="1" dirty="0" smtClean="0">
                <a:latin typeface="+mj-ea"/>
                <a:ea typeface="+mj-ea"/>
              </a:rPr>
              <a:t>比賽成績前六名者或創新大會紀錄者、彰化縣全縣運動會及全縣中等學校暨國小聯合運動會</a:t>
            </a:r>
            <a:r>
              <a:rPr lang="zh-TW" altLang="en-US" sz="2000" b="1" dirty="0" smtClean="0">
                <a:solidFill>
                  <a:srgbClr val="FF0066"/>
                </a:solidFill>
                <a:latin typeface="+mj-ea"/>
                <a:ea typeface="+mj-ea"/>
              </a:rPr>
              <a:t>創新大會紀錄者</a:t>
            </a:r>
            <a:r>
              <a:rPr lang="zh-TW" altLang="en-US" sz="2000" b="1" dirty="0" smtClean="0">
                <a:latin typeface="+mj-ea"/>
                <a:ea typeface="+mj-ea"/>
              </a:rPr>
              <a:t>。</a:t>
            </a:r>
            <a:endParaRPr lang="en-US" altLang="zh-TW" sz="2000" b="1" dirty="0" smtClean="0">
              <a:latin typeface="+mj-ea"/>
              <a:ea typeface="+mj-ea"/>
            </a:endParaRPr>
          </a:p>
          <a:p>
            <a:pPr eaLnBrk="1" hangingPunct="1">
              <a:tabLst>
                <a:tab pos="719138" algn="l"/>
              </a:tabLst>
            </a:pPr>
            <a:endParaRPr lang="zh-TW" altLang="en-US" sz="2000" b="1" dirty="0">
              <a:solidFill>
                <a:srgbClr val="000099"/>
              </a:solidFill>
              <a:latin typeface="+mj-ea"/>
              <a:ea typeface="+mj-ea"/>
            </a:endParaRPr>
          </a:p>
          <a:p>
            <a:pPr eaLnBrk="1" hangingPunct="1">
              <a:tabLst>
                <a:tab pos="719138" algn="l"/>
              </a:tabLst>
            </a:pPr>
            <a:r>
              <a:rPr lang="zh-TW" altLang="en-US" b="1" dirty="0">
                <a:latin typeface="+mj-ea"/>
                <a:ea typeface="+mj-ea"/>
              </a:rPr>
              <a:t>註：</a:t>
            </a:r>
            <a:r>
              <a:rPr lang="en-US" altLang="zh-TW" b="1" dirty="0">
                <a:latin typeface="+mj-ea"/>
                <a:ea typeface="+mj-ea"/>
              </a:rPr>
              <a:t>1.</a:t>
            </a:r>
            <a:r>
              <a:rPr lang="zh-TW" altLang="en-US" b="1" dirty="0">
                <a:latin typeface="+mj-ea"/>
                <a:ea typeface="+mj-ea"/>
              </a:rPr>
              <a:t>徑賽、游泳、球類、跆拳道、柔道等項以實際出場人數參加</a:t>
            </a:r>
            <a:r>
              <a:rPr lang="zh-TW" altLang="en-US" b="1" dirty="0" smtClean="0">
                <a:latin typeface="+mj-ea"/>
                <a:ea typeface="+mj-ea"/>
              </a:rPr>
              <a:t>決賽。</a:t>
            </a:r>
            <a:endParaRPr lang="zh-TW" altLang="en-US" b="1" dirty="0">
              <a:latin typeface="+mj-ea"/>
              <a:ea typeface="+mj-ea"/>
            </a:endParaRPr>
          </a:p>
          <a:p>
            <a:pPr eaLnBrk="1" hangingPunct="1">
              <a:tabLst>
                <a:tab pos="719138" algn="l"/>
              </a:tabLst>
            </a:pPr>
            <a:endParaRPr lang="en-US" altLang="zh-TW" b="1" dirty="0" smtClean="0">
              <a:latin typeface="+mj-ea"/>
              <a:ea typeface="+mj-ea"/>
            </a:endParaRPr>
          </a:p>
          <a:p>
            <a:pPr eaLnBrk="1" hangingPunct="1">
              <a:tabLst>
                <a:tab pos="719138" algn="l"/>
              </a:tabLst>
            </a:pPr>
            <a:endParaRPr lang="en-US" altLang="zh-TW" b="1" dirty="0">
              <a:latin typeface="+mj-ea"/>
              <a:ea typeface="+mj-ea"/>
            </a:endParaRPr>
          </a:p>
          <a:p>
            <a:pPr eaLnBrk="1" hangingPunct="1">
              <a:tabLst>
                <a:tab pos="719138" algn="l"/>
              </a:tabLst>
            </a:pPr>
            <a:endParaRPr lang="en-US" altLang="zh-TW" b="1" dirty="0" smtClean="0">
              <a:latin typeface="+mj-ea"/>
              <a:ea typeface="+mj-ea"/>
            </a:endParaRPr>
          </a:p>
          <a:p>
            <a:pPr eaLnBrk="1" hangingPunct="1">
              <a:tabLst>
                <a:tab pos="719138" algn="l"/>
              </a:tabLst>
            </a:pPr>
            <a:r>
              <a:rPr lang="en-US" altLang="zh-TW" b="1" dirty="0" smtClean="0">
                <a:latin typeface="+mj-ea"/>
                <a:ea typeface="+mj-ea"/>
              </a:rPr>
              <a:t>        </a:t>
            </a:r>
            <a:r>
              <a:rPr lang="en-US" altLang="zh-TW" b="1" dirty="0">
                <a:latin typeface="+mj-ea"/>
                <a:ea typeface="+mj-ea"/>
              </a:rPr>
              <a:t>2.</a:t>
            </a:r>
            <a:r>
              <a:rPr lang="zh-TW" altLang="en-US" b="1" dirty="0">
                <a:latin typeface="+mj-ea"/>
                <a:ea typeface="+mj-ea"/>
              </a:rPr>
              <a:t>國小採計五、六年級</a:t>
            </a:r>
            <a:r>
              <a:rPr lang="zh-TW" altLang="en-US" b="1" dirty="0" smtClean="0">
                <a:latin typeface="+mj-ea"/>
                <a:ea typeface="+mj-ea"/>
              </a:rPr>
              <a:t>。</a:t>
            </a:r>
            <a:endParaRPr lang="en-US" altLang="zh-TW" b="1" dirty="0" smtClean="0">
              <a:latin typeface="+mj-ea"/>
              <a:ea typeface="+mj-ea"/>
            </a:endParaRPr>
          </a:p>
          <a:p>
            <a:pPr marL="447675" eaLnBrk="1" hangingPunct="1">
              <a:tabLst>
                <a:tab pos="719138" algn="l"/>
              </a:tabLst>
            </a:pPr>
            <a:r>
              <a:rPr lang="en-US" altLang="zh-TW" b="1" dirty="0">
                <a:latin typeface="+mj-ea"/>
                <a:ea typeface="+mj-ea"/>
              </a:rPr>
              <a:t>3.</a:t>
            </a:r>
            <a:r>
              <a:rPr lang="zh-TW" altLang="en-US" b="1" dirty="0">
                <a:latin typeface="+mj-ea"/>
                <a:ea typeface="+mj-ea"/>
              </a:rPr>
              <a:t>須附競賽規程及得獎獎狀。 </a:t>
            </a:r>
          </a:p>
        </p:txBody>
      </p:sp>
      <p:sp>
        <p:nvSpPr>
          <p:cNvPr id="7" name="圓角矩形 6"/>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體育競優獎</a:t>
            </a:r>
            <a:endParaRPr lang="zh-TW" altLang="en-US" sz="6000" b="1" dirty="0">
              <a:latin typeface="+mj-ea"/>
              <a:ea typeface="+mj-ea"/>
            </a:endParaRPr>
          </a:p>
        </p:txBody>
      </p:sp>
      <p:sp>
        <p:nvSpPr>
          <p:cNvPr id="2" name="矩形 1"/>
          <p:cNvSpPr/>
          <p:nvPr/>
        </p:nvSpPr>
        <p:spPr>
          <a:xfrm>
            <a:off x="323528" y="1556792"/>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
        <p:nvSpPr>
          <p:cNvPr id="9" name="Rectangle 8"/>
          <p:cNvSpPr>
            <a:spLocks noChangeArrowheads="1"/>
          </p:cNvSpPr>
          <p:nvPr/>
        </p:nvSpPr>
        <p:spPr bwMode="auto">
          <a:xfrm>
            <a:off x="-18256" y="4797152"/>
            <a:ext cx="9162256" cy="646331"/>
          </a:xfrm>
          <a:prstGeom prst="rect">
            <a:avLst/>
          </a:prstGeom>
          <a:solidFill>
            <a:schemeClr val="accent6"/>
          </a:solidFill>
          <a:ln w="76200">
            <a:noFill/>
            <a:miter lim="800000"/>
            <a:headEnd/>
            <a:tailEnd/>
          </a:ln>
          <a:effectLst/>
        </p:spPr>
        <p:txBody>
          <a:bodyPr wrap="square">
            <a:spAutoFit/>
          </a:bodyPr>
          <a:lstStyle/>
          <a:p>
            <a:pPr marL="1077913" eaLnBrk="1" hangingPunct="1">
              <a:tabLst>
                <a:tab pos="719138" algn="l"/>
              </a:tabLst>
            </a:pPr>
            <a:r>
              <a:rPr lang="en-US" altLang="zh-TW" b="1" dirty="0">
                <a:solidFill>
                  <a:schemeClr val="bg1"/>
                </a:solidFill>
                <a:latin typeface="+mj-ea"/>
                <a:ea typeface="+mj-ea"/>
              </a:rPr>
              <a:t>4</a:t>
            </a:r>
            <a:r>
              <a:rPr lang="zh-TW" altLang="en-US" b="1" dirty="0">
                <a:solidFill>
                  <a:schemeClr val="bg1"/>
                </a:solidFill>
                <a:latin typeface="+mj-ea"/>
                <a:ea typeface="+mj-ea"/>
              </a:rPr>
              <a:t>人以下（含單、雙之比賽），均比照個人項目辦理</a:t>
            </a:r>
            <a:r>
              <a:rPr lang="zh-TW" altLang="en-US" b="1" dirty="0" smtClean="0">
                <a:solidFill>
                  <a:schemeClr val="bg1"/>
                </a:solidFill>
                <a:latin typeface="+mj-ea"/>
                <a:ea typeface="+mj-ea"/>
              </a:rPr>
              <a:t>。</a:t>
            </a:r>
          </a:p>
          <a:p>
            <a:pPr marL="1077913" eaLnBrk="1" hangingPunct="1">
              <a:tabLst>
                <a:tab pos="719138" algn="l"/>
              </a:tabLst>
            </a:pPr>
            <a:r>
              <a:rPr lang="en-US" altLang="zh-TW" b="1" dirty="0" smtClean="0">
                <a:solidFill>
                  <a:schemeClr val="bg1"/>
                </a:solidFill>
                <a:latin typeface="+mj-ea"/>
                <a:ea typeface="+mj-ea"/>
              </a:rPr>
              <a:t>5</a:t>
            </a:r>
            <a:r>
              <a:rPr lang="zh-TW" altLang="en-US" b="1" dirty="0" smtClean="0">
                <a:solidFill>
                  <a:schemeClr val="bg1"/>
                </a:solidFill>
                <a:latin typeface="+mj-ea"/>
                <a:ea typeface="+mj-ea"/>
              </a:rPr>
              <a:t>人以上（含團體賽）出場參加決賽之項目視同團體項目。</a:t>
            </a:r>
            <a:endParaRPr lang="zh-TW" altLang="en-US" b="1" dirty="0">
              <a:solidFill>
                <a:schemeClr val="bg1"/>
              </a:solidFill>
              <a:latin typeface="+mj-ea"/>
              <a:ea typeface="+mj-ea"/>
            </a:endParaRPr>
          </a:p>
        </p:txBody>
      </p:sp>
      <p:pic>
        <p:nvPicPr>
          <p:cNvPr id="10"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971600" y="260648"/>
            <a:ext cx="7772400" cy="922114"/>
          </a:xfrm>
        </p:spPr>
        <p:txBody>
          <a:bodyPr/>
          <a:lstStyle/>
          <a:p>
            <a:r>
              <a:rPr lang="en-US" altLang="zh-TW" b="1" dirty="0" smtClean="0">
                <a:solidFill>
                  <a:srgbClr val="631A03"/>
                </a:solidFill>
                <a:latin typeface="+mj-ea"/>
              </a:rPr>
              <a:t>(</a:t>
            </a:r>
            <a:r>
              <a:rPr lang="zh-TW" altLang="zh-TW" b="1" dirty="0" smtClean="0">
                <a:solidFill>
                  <a:srgbClr val="631A03"/>
                </a:solidFill>
                <a:latin typeface="+mj-ea"/>
              </a:rPr>
              <a:t>一</a:t>
            </a:r>
            <a:r>
              <a:rPr lang="en-US" altLang="zh-TW" b="1" dirty="0" smtClean="0">
                <a:solidFill>
                  <a:srgbClr val="631A03"/>
                </a:solidFill>
                <a:latin typeface="+mj-ea"/>
              </a:rPr>
              <a:t>)</a:t>
            </a:r>
            <a:r>
              <a:rPr lang="zh-TW" altLang="zh-TW" b="1" dirty="0" smtClean="0">
                <a:solidFill>
                  <a:srgbClr val="631A03"/>
                </a:solidFill>
                <a:latin typeface="+mj-ea"/>
              </a:rPr>
              <a:t>體育署主辦之競賽</a:t>
            </a:r>
            <a:endParaRPr lang="zh-TW" altLang="en-US" b="1" dirty="0" smtClean="0">
              <a:solidFill>
                <a:srgbClr val="631A03"/>
              </a:solidFill>
              <a:latin typeface="+mj-ea"/>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254984868"/>
              </p:ext>
            </p:extLst>
          </p:nvPr>
        </p:nvGraphicFramePr>
        <p:xfrm>
          <a:off x="683568" y="1268760"/>
          <a:ext cx="7643812" cy="5042912"/>
        </p:xfrm>
        <a:graphic>
          <a:graphicData uri="http://schemas.openxmlformats.org/drawingml/2006/table">
            <a:tbl>
              <a:tblPr firstRow="1" firstCol="1" bandRow="1">
                <a:tableStyleId>{5C22544A-7EE6-4342-B048-85BDC9FD1C3A}</a:tableStyleId>
              </a:tblPr>
              <a:tblGrid>
                <a:gridCol w="1050462"/>
                <a:gridCol w="6593350"/>
              </a:tblGrid>
              <a:tr h="521312">
                <a:tc>
                  <a:txBody>
                    <a:bodyPr/>
                    <a:lstStyle/>
                    <a:p>
                      <a:pPr algn="ctr">
                        <a:spcAft>
                          <a:spcPts val="0"/>
                        </a:spcAft>
                      </a:pPr>
                      <a:r>
                        <a:rPr lang="zh-TW" sz="2000" kern="100" dirty="0">
                          <a:effectLst/>
                          <a:latin typeface="+mj-ea"/>
                          <a:ea typeface="+mj-ea"/>
                        </a:rPr>
                        <a:t>序號</a:t>
                      </a:r>
                      <a:endParaRPr lang="zh-TW" sz="1800" kern="100" dirty="0">
                        <a:effectLst/>
                        <a:latin typeface="+mj-ea"/>
                        <a:ea typeface="+mj-ea"/>
                      </a:endParaRPr>
                    </a:p>
                  </a:txBody>
                  <a:tcPr marL="68586" marR="68586" marT="36000" marB="36000" anchor="ctr"/>
                </a:tc>
                <a:tc>
                  <a:txBody>
                    <a:bodyPr/>
                    <a:lstStyle/>
                    <a:p>
                      <a:pPr algn="ctr">
                        <a:spcAft>
                          <a:spcPts val="0"/>
                        </a:spcAft>
                      </a:pPr>
                      <a:r>
                        <a:rPr lang="zh-TW" sz="2000" kern="100" dirty="0">
                          <a:effectLst/>
                          <a:latin typeface="+mj-ea"/>
                          <a:ea typeface="+mj-ea"/>
                        </a:rPr>
                        <a:t>競賽名稱</a:t>
                      </a:r>
                      <a:endParaRPr lang="zh-TW" sz="1800" kern="100" dirty="0">
                        <a:effectLst/>
                        <a:latin typeface="+mj-ea"/>
                        <a:ea typeface="+mj-ea"/>
                      </a:endParaRPr>
                    </a:p>
                  </a:txBody>
                  <a:tcPr marL="68586" marR="68586" marT="36000" marB="36000" anchor="ctr"/>
                </a:tc>
              </a:tr>
              <a:tr h="376604">
                <a:tc>
                  <a:txBody>
                    <a:bodyPr/>
                    <a:lstStyle/>
                    <a:p>
                      <a:pPr algn="ctr">
                        <a:spcAft>
                          <a:spcPts val="0"/>
                        </a:spcAft>
                      </a:pPr>
                      <a:r>
                        <a:rPr lang="en-US" sz="1400" kern="100">
                          <a:effectLst/>
                          <a:latin typeface="+mj-ea"/>
                          <a:ea typeface="+mj-ea"/>
                        </a:rPr>
                        <a:t>1</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全國中等學校運動會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2</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全國小學田徑錦標賽</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3</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國中籃球聯賽</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4</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國中足球聯賽</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5</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國中女子壘球聯賽</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6</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國中排球聯賽</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7</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國中棒球聯賽</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8</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9</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全國身心障礙國民運動會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10</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全國原住民族運動會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11</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全民運動會</a:t>
                      </a:r>
                      <a:endParaRPr lang="zh-TW" sz="1800" b="1" kern="100" dirty="0">
                        <a:effectLst/>
                        <a:latin typeface="+mj-ea"/>
                        <a:ea typeface="+mj-ea"/>
                      </a:endParaRPr>
                    </a:p>
                  </a:txBody>
                  <a:tcPr marL="180000" marR="68586" marT="36000" marB="36000" anchor="ctr"/>
                </a:tc>
              </a:tr>
              <a:tr h="376604">
                <a:tc>
                  <a:txBody>
                    <a:bodyPr/>
                    <a:lstStyle/>
                    <a:p>
                      <a:pPr algn="ctr">
                        <a:spcAft>
                          <a:spcPts val="0"/>
                        </a:spcAft>
                      </a:pPr>
                      <a:r>
                        <a:rPr lang="en-US" sz="1400" kern="100">
                          <a:effectLst/>
                          <a:latin typeface="+mj-ea"/>
                          <a:ea typeface="+mj-ea"/>
                        </a:rPr>
                        <a:t>12</a:t>
                      </a:r>
                      <a:endParaRPr lang="zh-TW" sz="1200" kern="100">
                        <a:effectLst/>
                        <a:latin typeface="+mj-ea"/>
                        <a:ea typeface="+mj-ea"/>
                      </a:endParaRPr>
                    </a:p>
                  </a:txBody>
                  <a:tcPr marL="68586" marR="68586" marT="36000" marB="36000" anchor="ctr"/>
                </a:tc>
                <a:tc>
                  <a:txBody>
                    <a:bodyPr/>
                    <a:lstStyle/>
                    <a:p>
                      <a:pPr algn="l">
                        <a:spcAft>
                          <a:spcPts val="0"/>
                        </a:spcAft>
                      </a:pPr>
                      <a:r>
                        <a:rPr lang="zh-TW" sz="2000" b="1" kern="100" dirty="0">
                          <a:effectLst/>
                          <a:latin typeface="+mj-ea"/>
                          <a:ea typeface="+mj-ea"/>
                        </a:rPr>
                        <a:t>全國各級學校民俗體育競賽</a:t>
                      </a:r>
                      <a:endParaRPr lang="zh-TW" sz="1800" b="1" kern="100" dirty="0">
                        <a:effectLst/>
                        <a:latin typeface="+mj-ea"/>
                        <a:ea typeface="+mj-ea"/>
                      </a:endParaRPr>
                    </a:p>
                  </a:txBody>
                  <a:tcPr marL="180000" marR="68586" marT="36000" marB="36000" anchor="ctr"/>
                </a:tc>
              </a:tr>
            </a:tbl>
          </a:graphicData>
        </a:graphic>
      </p:graphicFrame>
    </p:spTree>
    <p:extLst>
      <p:ext uri="{BB962C8B-B14F-4D97-AF65-F5344CB8AC3E}">
        <p14:creationId xmlns:p14="http://schemas.microsoft.com/office/powerpoint/2010/main" val="17511805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683568" y="188640"/>
            <a:ext cx="8003232" cy="1224136"/>
          </a:xfrm>
        </p:spPr>
        <p:txBody>
          <a:bodyPr/>
          <a:lstStyle/>
          <a:p>
            <a:pPr>
              <a:lnSpc>
                <a:spcPts val="2800"/>
              </a:lnSpc>
              <a:spcBef>
                <a:spcPts val="0"/>
              </a:spcBef>
              <a:spcAft>
                <a:spcPts val="0"/>
              </a:spcAft>
            </a:pPr>
            <a:r>
              <a:rPr lang="en-US" altLang="zh-TW" sz="2400" b="1" dirty="0" smtClean="0">
                <a:solidFill>
                  <a:srgbClr val="631A03"/>
                </a:solidFill>
                <a:latin typeface="微軟正黑體" panose="020B0604030504040204" pitchFamily="34" charset="-120"/>
                <a:ea typeface="微軟正黑體" panose="020B0604030504040204" pitchFamily="34" charset="-120"/>
              </a:rPr>
              <a:t>(</a:t>
            </a:r>
            <a:r>
              <a:rPr lang="zh-TW" altLang="zh-TW" sz="2400" b="1" dirty="0" smtClean="0">
                <a:solidFill>
                  <a:srgbClr val="631A03"/>
                </a:solidFill>
                <a:latin typeface="微軟正黑體" panose="020B0604030504040204" pitchFamily="34" charset="-120"/>
                <a:ea typeface="微軟正黑體" panose="020B0604030504040204" pitchFamily="34" charset="-120"/>
              </a:rPr>
              <a:t>二</a:t>
            </a:r>
            <a:r>
              <a:rPr lang="en-US" altLang="zh-TW" sz="2400" b="1" dirty="0" smtClean="0">
                <a:solidFill>
                  <a:srgbClr val="631A03"/>
                </a:solidFill>
                <a:latin typeface="微軟正黑體" panose="020B0604030504040204" pitchFamily="34" charset="-120"/>
                <a:ea typeface="微軟正黑體" panose="020B0604030504040204" pitchFamily="34" charset="-120"/>
              </a:rPr>
              <a:t>)</a:t>
            </a:r>
            <a:r>
              <a:rPr lang="zh-TW" altLang="zh-TW" sz="2400" b="1" dirty="0" smtClean="0">
                <a:solidFill>
                  <a:srgbClr val="631A03"/>
                </a:solidFill>
                <a:latin typeface="微軟正黑體" panose="020B0604030504040204" pitchFamily="34" charset="-120"/>
                <a:ea typeface="微軟正黑體" panose="020B0604030504040204" pitchFamily="34" charset="-120"/>
              </a:rPr>
              <a:t>台灣區各單項運動錦標賽</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zh-TW" sz="2000" dirty="0" smtClean="0">
                <a:solidFill>
                  <a:schemeClr val="accent4">
                    <a:lumMod val="75000"/>
                  </a:schemeClr>
                </a:solidFill>
                <a:latin typeface="微軟正黑體" panose="020B0604030504040204" pitchFamily="34" charset="-120"/>
                <a:ea typeface="微軟正黑體" panose="020B0604030504040204" pitchFamily="34" charset="-120"/>
              </a:rPr>
              <a:t>（</a:t>
            </a:r>
            <a:r>
              <a:rPr lang="zh-TW" altLang="zh-TW" sz="2000" b="1" dirty="0" smtClean="0">
                <a:solidFill>
                  <a:schemeClr val="accent4">
                    <a:lumMod val="75000"/>
                  </a:schemeClr>
                </a:solidFill>
                <a:latin typeface="微軟正黑體" panose="020B0604030504040204" pitchFamily="34" charset="-120"/>
                <a:ea typeface="微軟正黑體" panose="020B0604030504040204" pitchFamily="34" charset="-120"/>
              </a:rPr>
              <a:t>該錦標賽以教育部指定升學輔導錦標賽或中華民國單項運動協會主辦並經全國體育行政主管機關核准之比賽為限</a:t>
            </a:r>
            <a:r>
              <a:rPr lang="zh-TW" altLang="zh-TW" sz="2000" dirty="0" smtClean="0">
                <a:solidFill>
                  <a:schemeClr val="accent4">
                    <a:lumMod val="75000"/>
                  </a:schemeClr>
                </a:solidFill>
                <a:latin typeface="微軟正黑體" panose="020B0604030504040204" pitchFamily="34" charset="-120"/>
                <a:ea typeface="微軟正黑體" panose="020B0604030504040204" pitchFamily="34" charset="-120"/>
              </a:rPr>
              <a:t>）</a:t>
            </a:r>
            <a:endParaRPr lang="zh-TW" altLang="en-US" sz="2000" dirty="0" smtClean="0">
              <a:solidFill>
                <a:schemeClr val="accent4">
                  <a:lumMod val="75000"/>
                </a:schemeClr>
              </a:solidFill>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69307187"/>
              </p:ext>
            </p:extLst>
          </p:nvPr>
        </p:nvGraphicFramePr>
        <p:xfrm>
          <a:off x="334516" y="1404938"/>
          <a:ext cx="4381500" cy="4712988"/>
        </p:xfrm>
        <a:graphic>
          <a:graphicData uri="http://schemas.openxmlformats.org/drawingml/2006/table">
            <a:tbl>
              <a:tblPr/>
              <a:tblGrid>
                <a:gridCol w="476250"/>
                <a:gridCol w="3905250"/>
              </a:tblGrid>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序號</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錦標賽名稱</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7202">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全國橄欖球錦標賽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88032">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2</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全國中等學校業餘高爾夫隊際錦標賽</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3</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全國中正盃合球錦標賽</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4</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全國中小學師生手球錦標賽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5</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全國中等學校撞球錦標賽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6</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全國中正盃曲棍球錦標賽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7</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全國青少年中正盃保齡球錦標賽</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8</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青年盃全國槌球錦標賽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7200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9</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100000"/>
                        </a:lnSpc>
                        <a:spcBef>
                          <a:spcPts val="138"/>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全國中正盃國術錦標賽暨全國中正盃武術錦標賽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10</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94000"/>
                        </a:lnSpc>
                        <a:spcBef>
                          <a:spcPts val="138"/>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全國中等學校太極拳錦標賽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11</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全國學生劍道錦標賽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12</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全國中等學校划船錦標賽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13</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全國中等學校輕艇錦標賽</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873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rPr>
                        <a:t>14</a:t>
                      </a:r>
                      <a:endParaRPr kumimoji="0" lang="zh-TW" altLang="zh-TW" sz="12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全國中等學校拳擊錦標賽</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354">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15</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全國總統盃拳擊錦標賽</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7354">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16</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rPr>
                        <a:t>全國青年盃舉重錦標賽</a:t>
                      </a:r>
                      <a:endParaRPr kumimoji="0" lang="zh-TW" altLang="zh-TW" sz="1200"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56198393"/>
              </p:ext>
            </p:extLst>
          </p:nvPr>
        </p:nvGraphicFramePr>
        <p:xfrm>
          <a:off x="4705350" y="1723151"/>
          <a:ext cx="4119563" cy="4744645"/>
        </p:xfrm>
        <a:graphic>
          <a:graphicData uri="http://schemas.openxmlformats.org/drawingml/2006/table">
            <a:tbl>
              <a:tblPr/>
              <a:tblGrid>
                <a:gridCol w="447675"/>
                <a:gridCol w="3671888"/>
              </a:tblGrid>
              <a:tr h="2746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17</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全國青年盃健力錦標賽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18</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全國青少年網球錦標賽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19</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全國中等學校推手錦標賽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20</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全國溜冰錦標賽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34963">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21</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全國柔道錦標賽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28613">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22</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全國青年盃田徑錦標賽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0797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23</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全國田徑錦標賽</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24</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全國摔角錦標賽</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0797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25</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全國桌球錦標賽</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7269">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26</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桌球國手選拔賽</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622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27</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全國總統盃游泳錦標賽</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8417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28</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全國小學分級游泳錦標賽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29</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全國跆拳道競技錦標賽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46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30</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全國鐵人三項錦標賽</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02492">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31</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全國國小盃羽球錦標賽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302492">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32</a:t>
                      </a:r>
                      <a:endParaRPr kumimoji="0" lang="zh-TW" altLang="zh-TW" sz="11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1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全國國中盃羽球錦標賽</a:t>
                      </a:r>
                      <a:endParaRPr kumimoji="0" lang="zh-TW" altLang="zh-TW" sz="11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bl>
          </a:graphicData>
        </a:graphic>
      </p:graphicFrame>
    </p:spTree>
    <p:extLst>
      <p:ext uri="{BB962C8B-B14F-4D97-AF65-F5344CB8AC3E}">
        <p14:creationId xmlns:p14="http://schemas.microsoft.com/office/powerpoint/2010/main" val="231242459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2413963561"/>
              </p:ext>
            </p:extLst>
          </p:nvPr>
        </p:nvGraphicFramePr>
        <p:xfrm>
          <a:off x="1331044" y="1916113"/>
          <a:ext cx="6337300" cy="3168650"/>
        </p:xfrm>
        <a:graphic>
          <a:graphicData uri="http://schemas.openxmlformats.org/drawingml/2006/table">
            <a:tbl>
              <a:tblPr/>
              <a:tblGrid>
                <a:gridCol w="688975"/>
                <a:gridCol w="5648325"/>
              </a:tblGrid>
              <a:tr h="46355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bg1"/>
                          </a:solidFill>
                          <a:effectLst/>
                          <a:latin typeface="+mj-ea"/>
                          <a:ea typeface="+mj-ea"/>
                        </a:rPr>
                        <a:t>33</a:t>
                      </a:r>
                      <a:endParaRPr kumimoji="0" lang="zh-TW" altLang="zh-TW" sz="1800" b="1" i="0" u="none" strike="noStrike" cap="none" normalizeH="0" baseline="0" dirty="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2000" b="1" i="0" u="none" strike="noStrike" cap="none" normalizeH="0" baseline="0" dirty="0" smtClean="0">
                          <a:ln>
                            <a:noFill/>
                          </a:ln>
                          <a:solidFill>
                            <a:schemeClr val="bg1"/>
                          </a:solidFill>
                          <a:effectLst/>
                          <a:latin typeface="+mj-ea"/>
                          <a:ea typeface="+mj-ea"/>
                        </a:rPr>
                        <a:t>中正盃民俗體育錦標賽</a:t>
                      </a:r>
                      <a:endParaRPr kumimoji="0" lang="zh-TW" altLang="zh-TW" sz="1800" b="1" i="0" u="none" strike="noStrike" cap="none" normalizeH="0" baseline="0" dirty="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6355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bg1"/>
                          </a:solidFill>
                          <a:effectLst/>
                          <a:latin typeface="+mj-ea"/>
                          <a:ea typeface="+mj-ea"/>
                        </a:rPr>
                        <a:t>34</a:t>
                      </a:r>
                      <a:endParaRPr kumimoji="0" lang="zh-TW" altLang="zh-TW" sz="1800" b="1" i="0" u="none" strike="noStrike" cap="none" normalizeH="0" baseline="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en-US" sz="2000" b="1" i="0" u="none" strike="noStrike" kern="1200" cap="none" normalizeH="0" baseline="0" dirty="0" smtClean="0">
                          <a:ln>
                            <a:noFill/>
                          </a:ln>
                          <a:solidFill>
                            <a:schemeClr val="bg1"/>
                          </a:solidFill>
                          <a:effectLst/>
                          <a:latin typeface="+mj-ea"/>
                          <a:ea typeface="+mj-ea"/>
                          <a:cs typeface="+mn-cs"/>
                        </a:rPr>
                        <a:t>中等以下學校圍棋運動錦標賽競賽</a:t>
                      </a:r>
                      <a:endParaRPr kumimoji="0" lang="zh-TW" altLang="zh-TW" sz="2000" b="1" i="0" u="none" strike="noStrike" kern="1200" cap="none" normalizeH="0" baseline="0" dirty="0" smtClean="0">
                        <a:ln>
                          <a:noFill/>
                        </a:ln>
                        <a:solidFill>
                          <a:schemeClr val="bg1"/>
                        </a:solidFill>
                        <a:effectLst/>
                        <a:latin typeface="+mj-ea"/>
                        <a:ea typeface="+mj-ea"/>
                        <a:cs typeface="+mn-cs"/>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6355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bg1"/>
                          </a:solidFill>
                          <a:effectLst/>
                          <a:latin typeface="+mj-ea"/>
                          <a:ea typeface="+mj-ea"/>
                        </a:rPr>
                        <a:t>35</a:t>
                      </a:r>
                      <a:endParaRPr kumimoji="0" lang="zh-TW" altLang="zh-TW" sz="1800" b="1" i="0" u="none" strike="noStrike" cap="none" normalizeH="0" baseline="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2000" b="1" i="0" u="none" strike="noStrike" cap="none" normalizeH="0" baseline="0" dirty="0" smtClean="0">
                          <a:ln>
                            <a:noFill/>
                          </a:ln>
                          <a:solidFill>
                            <a:schemeClr val="bg1"/>
                          </a:solidFill>
                          <a:effectLst/>
                          <a:latin typeface="+mj-ea"/>
                          <a:ea typeface="+mj-ea"/>
                        </a:rPr>
                        <a:t>全國舞龍舞獅錦標賽</a:t>
                      </a:r>
                      <a:endParaRPr kumimoji="0" lang="zh-TW" altLang="zh-TW" sz="1800" b="1" i="0" u="none" strike="noStrike" cap="none" normalizeH="0" baseline="0" dirty="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1117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bg1"/>
                          </a:solidFill>
                          <a:effectLst/>
                          <a:latin typeface="+mj-ea"/>
                          <a:ea typeface="+mj-ea"/>
                        </a:rPr>
                        <a:t>36</a:t>
                      </a:r>
                      <a:endParaRPr kumimoji="0" lang="zh-TW" altLang="zh-TW" sz="1800" b="1" i="0" u="none" strike="noStrike" cap="none" normalizeH="0" baseline="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2000" b="1" i="0" u="none" strike="noStrike" cap="none" normalizeH="0" baseline="0" smtClean="0">
                          <a:ln>
                            <a:noFill/>
                          </a:ln>
                          <a:solidFill>
                            <a:schemeClr val="bg1"/>
                          </a:solidFill>
                          <a:effectLst/>
                          <a:latin typeface="+mj-ea"/>
                          <a:ea typeface="+mj-ea"/>
                        </a:rPr>
                        <a:t>中正盃全國軟式網球錦標賽</a:t>
                      </a:r>
                      <a:endParaRPr kumimoji="0" lang="zh-TW" altLang="zh-TW" sz="1800" b="1" i="0" u="none" strike="noStrike" cap="none" normalizeH="0" baseline="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2227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bg1"/>
                          </a:solidFill>
                          <a:effectLst/>
                          <a:latin typeface="+mj-ea"/>
                          <a:ea typeface="+mj-ea"/>
                        </a:rPr>
                        <a:t>37</a:t>
                      </a:r>
                      <a:endParaRPr kumimoji="0" lang="zh-TW" altLang="zh-TW" sz="1800" b="1" i="0" u="none" strike="noStrike" cap="none" normalizeH="0" baseline="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2000" b="1" i="0" u="none" strike="noStrike" cap="none" normalizeH="0" baseline="0" dirty="0" smtClean="0">
                          <a:ln>
                            <a:noFill/>
                          </a:ln>
                          <a:solidFill>
                            <a:schemeClr val="bg1"/>
                          </a:solidFill>
                          <a:effectLst/>
                          <a:latin typeface="+mj-ea"/>
                          <a:ea typeface="+mj-ea"/>
                        </a:rPr>
                        <a:t>全國總統盃舉重錦標賽</a:t>
                      </a:r>
                      <a:endParaRPr kumimoji="0" lang="zh-TW" altLang="zh-TW" sz="1800" b="1" i="0" u="none" strike="noStrike" cap="none" normalizeH="0" baseline="0" dirty="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2227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bg1"/>
                          </a:solidFill>
                          <a:effectLst/>
                          <a:latin typeface="+mj-ea"/>
                          <a:ea typeface="+mj-ea"/>
                        </a:rPr>
                        <a:t>38</a:t>
                      </a:r>
                      <a:endParaRPr kumimoji="0" lang="zh-TW" altLang="zh-TW" sz="1800" b="1" i="0" u="none" strike="noStrike" cap="none" normalizeH="0" baseline="0" dirty="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2000" b="1" i="0" u="none" strike="noStrike" cap="none" normalizeH="0" baseline="0" dirty="0" smtClean="0">
                          <a:ln>
                            <a:noFill/>
                          </a:ln>
                          <a:solidFill>
                            <a:schemeClr val="bg1"/>
                          </a:solidFill>
                          <a:effectLst/>
                          <a:latin typeface="+mj-ea"/>
                          <a:ea typeface="+mj-ea"/>
                        </a:rPr>
                        <a:t>總統盃全國溜冰錦標賽</a:t>
                      </a:r>
                      <a:endParaRPr kumimoji="0" lang="zh-TW" altLang="zh-TW" sz="1800" b="1" i="0" u="none" strike="noStrike" cap="none" normalizeH="0" baseline="0" dirty="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2227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bg1"/>
                          </a:solidFill>
                          <a:effectLst/>
                          <a:latin typeface="+mj-ea"/>
                          <a:ea typeface="+mj-ea"/>
                        </a:rPr>
                        <a:t>39</a:t>
                      </a:r>
                      <a:endParaRPr kumimoji="0" lang="zh-TW" altLang="zh-TW" sz="1800" b="1" i="0" u="none" strike="noStrike" cap="none" normalizeH="0" baseline="0" dirty="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1113">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新細明體" panose="02020500000000000000" pitchFamily="18" charset="-12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新細明體" panose="02020500000000000000" pitchFamily="18" charset="-12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ea typeface="新細明體" panose="02020500000000000000" pitchFamily="18" charset="-120"/>
                        </a:defRPr>
                      </a:lvl4pPr>
                      <a:lvl5pPr marL="2057400" indent="-228600">
                        <a:spcBef>
                          <a:spcPts val="375"/>
                        </a:spcBef>
                        <a:buClr>
                          <a:srgbClr val="A28E6A"/>
                        </a:buClr>
                        <a:defRPr>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ea typeface="新細明體" panose="02020500000000000000" pitchFamily="18" charset="-120"/>
                        </a:defRPr>
                      </a:lvl9pPr>
                    </a:lstStyle>
                    <a:p>
                      <a:pPr marL="11113" marR="0" lvl="0" indent="0" algn="l" defTabSz="914400" rtl="0" eaLnBrk="1" fontAlgn="base" latinLnBrk="0" hangingPunct="1">
                        <a:lnSpc>
                          <a:spcPct val="88000"/>
                        </a:lnSpc>
                        <a:spcBef>
                          <a:spcPct val="0"/>
                        </a:spcBef>
                        <a:spcAft>
                          <a:spcPct val="0"/>
                        </a:spcAft>
                        <a:buClrTx/>
                        <a:buSzTx/>
                        <a:buFontTx/>
                        <a:buNone/>
                        <a:tabLst/>
                      </a:pPr>
                      <a:r>
                        <a:rPr kumimoji="0" lang="zh-TW" altLang="zh-TW" sz="2000" b="1" i="0" u="none" strike="noStrike" cap="none" normalizeH="0" baseline="0" dirty="0" smtClean="0">
                          <a:ln>
                            <a:noFill/>
                          </a:ln>
                          <a:solidFill>
                            <a:schemeClr val="bg1"/>
                          </a:solidFill>
                          <a:effectLst/>
                          <a:latin typeface="+mj-ea"/>
                          <a:ea typeface="+mj-ea"/>
                        </a:rPr>
                        <a:t>自由盃國小組個人桌球錦標賽</a:t>
                      </a:r>
                      <a:endParaRPr kumimoji="0" lang="zh-TW" altLang="zh-TW" sz="1800" b="1" i="0" u="none" strike="noStrike" cap="none" normalizeH="0" baseline="0" dirty="0" smtClean="0">
                        <a:ln>
                          <a:noFill/>
                        </a:ln>
                        <a:solidFill>
                          <a:schemeClr val="bg1"/>
                        </a:solidFill>
                        <a:effectLst/>
                        <a:latin typeface="+mj-ea"/>
                        <a:ea typeface="+mj-ea"/>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 name="標題 1"/>
          <p:cNvSpPr txBox="1">
            <a:spLocks/>
          </p:cNvSpPr>
          <p:nvPr/>
        </p:nvSpPr>
        <p:spPr bwMode="auto">
          <a:xfrm>
            <a:off x="619445" y="404664"/>
            <a:ext cx="800323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2pPr>
            <a:lvl3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3pPr>
            <a:lvl4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4pPr>
            <a:lvl5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5pPr>
            <a:lvl6pPr marL="457200" algn="l" rtl="0" fontAlgn="base">
              <a:spcBef>
                <a:spcPct val="0"/>
              </a:spcBef>
              <a:spcAft>
                <a:spcPct val="0"/>
              </a:spcAft>
              <a:defRPr sz="4000">
                <a:solidFill>
                  <a:schemeClr val="tx2"/>
                </a:solidFill>
                <a:latin typeface="Franklin Gothic Book" pitchFamily="34" charset="0"/>
                <a:ea typeface="微軟正黑體" pitchFamily="34" charset="-120"/>
              </a:defRPr>
            </a:lvl6pPr>
            <a:lvl7pPr marL="914400" algn="l" rtl="0" fontAlgn="base">
              <a:spcBef>
                <a:spcPct val="0"/>
              </a:spcBef>
              <a:spcAft>
                <a:spcPct val="0"/>
              </a:spcAft>
              <a:defRPr sz="4000">
                <a:solidFill>
                  <a:schemeClr val="tx2"/>
                </a:solidFill>
                <a:latin typeface="Franklin Gothic Book" pitchFamily="34" charset="0"/>
                <a:ea typeface="微軟正黑體" pitchFamily="34" charset="-120"/>
              </a:defRPr>
            </a:lvl7pPr>
            <a:lvl8pPr marL="1371600" algn="l" rtl="0" fontAlgn="base">
              <a:spcBef>
                <a:spcPct val="0"/>
              </a:spcBef>
              <a:spcAft>
                <a:spcPct val="0"/>
              </a:spcAft>
              <a:defRPr sz="4000">
                <a:solidFill>
                  <a:schemeClr val="tx2"/>
                </a:solidFill>
                <a:latin typeface="Franklin Gothic Book" pitchFamily="34" charset="0"/>
                <a:ea typeface="微軟正黑體" pitchFamily="34" charset="-120"/>
              </a:defRPr>
            </a:lvl8pPr>
            <a:lvl9pPr marL="1828800" algn="l" rtl="0" fontAlgn="base">
              <a:spcBef>
                <a:spcPct val="0"/>
              </a:spcBef>
              <a:spcAft>
                <a:spcPct val="0"/>
              </a:spcAft>
              <a:defRPr sz="4000">
                <a:solidFill>
                  <a:schemeClr val="tx2"/>
                </a:solidFill>
                <a:latin typeface="Franklin Gothic Book" pitchFamily="34" charset="0"/>
                <a:ea typeface="微軟正黑體" pitchFamily="34" charset="-120"/>
              </a:defRPr>
            </a:lvl9pPr>
          </a:lstStyle>
          <a:p>
            <a:pPr>
              <a:lnSpc>
                <a:spcPts val="3200"/>
              </a:lnSpc>
              <a:spcBef>
                <a:spcPts val="600"/>
              </a:spcBef>
              <a:spcAft>
                <a:spcPts val="0"/>
              </a:spcAft>
            </a:pPr>
            <a:r>
              <a:rPr kumimoji="0" lang="en-US" altLang="zh-TW" sz="2800" b="1" dirty="0" smtClean="0">
                <a:solidFill>
                  <a:srgbClr val="631A03"/>
                </a:solidFill>
                <a:latin typeface="微軟正黑體" panose="020B0604030504040204" pitchFamily="34" charset="-120"/>
                <a:ea typeface="微軟正黑體" panose="020B0604030504040204" pitchFamily="34" charset="-120"/>
              </a:rPr>
              <a:t>(</a:t>
            </a:r>
            <a:r>
              <a:rPr kumimoji="0" lang="zh-TW" altLang="zh-TW" sz="2800" b="1" dirty="0" smtClean="0">
                <a:solidFill>
                  <a:srgbClr val="631A03"/>
                </a:solidFill>
                <a:latin typeface="微軟正黑體" panose="020B0604030504040204" pitchFamily="34" charset="-120"/>
                <a:ea typeface="微軟正黑體" panose="020B0604030504040204" pitchFamily="34" charset="-120"/>
              </a:rPr>
              <a:t>二</a:t>
            </a:r>
            <a:r>
              <a:rPr kumimoji="0" lang="en-US" altLang="zh-TW" sz="2800" b="1" dirty="0" smtClean="0">
                <a:solidFill>
                  <a:srgbClr val="631A03"/>
                </a:solidFill>
                <a:latin typeface="微軟正黑體" panose="020B0604030504040204" pitchFamily="34" charset="-120"/>
                <a:ea typeface="微軟正黑體" panose="020B0604030504040204" pitchFamily="34" charset="-120"/>
              </a:rPr>
              <a:t>)</a:t>
            </a:r>
            <a:r>
              <a:rPr kumimoji="0" lang="zh-TW" altLang="zh-TW" sz="2800" b="1" dirty="0" smtClean="0">
                <a:solidFill>
                  <a:srgbClr val="631A03"/>
                </a:solidFill>
                <a:latin typeface="微軟正黑體" panose="020B0604030504040204" pitchFamily="34" charset="-120"/>
                <a:ea typeface="微軟正黑體" panose="020B0604030504040204" pitchFamily="34" charset="-120"/>
              </a:rPr>
              <a:t>台灣區各單項運動錦標賽</a:t>
            </a:r>
            <a:r>
              <a:rPr kumimoji="0" lang="en-US" altLang="zh-TW" sz="2000" dirty="0" smtClean="0">
                <a:latin typeface="微軟正黑體" panose="020B0604030504040204" pitchFamily="34" charset="-120"/>
                <a:ea typeface="微軟正黑體" panose="020B0604030504040204" pitchFamily="34" charset="-120"/>
              </a:rPr>
              <a:t/>
            </a:r>
            <a:br>
              <a:rPr kumimoji="0" lang="en-US" altLang="zh-TW" sz="2000" dirty="0" smtClean="0">
                <a:latin typeface="微軟正黑體" panose="020B0604030504040204" pitchFamily="34" charset="-120"/>
                <a:ea typeface="微軟正黑體" panose="020B0604030504040204" pitchFamily="34" charset="-120"/>
              </a:rPr>
            </a:br>
            <a:r>
              <a:rPr kumimoji="0" lang="zh-TW" altLang="zh-TW" sz="2000" dirty="0" smtClean="0">
                <a:solidFill>
                  <a:schemeClr val="accent4">
                    <a:lumMod val="75000"/>
                  </a:schemeClr>
                </a:solidFill>
                <a:latin typeface="微軟正黑體" panose="020B0604030504040204" pitchFamily="34" charset="-120"/>
                <a:ea typeface="微軟正黑體" panose="020B0604030504040204" pitchFamily="34" charset="-120"/>
              </a:rPr>
              <a:t>（</a:t>
            </a:r>
            <a:r>
              <a:rPr kumimoji="0" lang="zh-TW" altLang="zh-TW" sz="2000" b="1" dirty="0" smtClean="0">
                <a:solidFill>
                  <a:schemeClr val="accent4">
                    <a:lumMod val="75000"/>
                  </a:schemeClr>
                </a:solidFill>
                <a:latin typeface="微軟正黑體" panose="020B0604030504040204" pitchFamily="34" charset="-120"/>
                <a:ea typeface="微軟正黑體" panose="020B0604030504040204" pitchFamily="34" charset="-120"/>
              </a:rPr>
              <a:t>該錦標賽以教育部指定升學輔導錦標賽或中華民國單項運動協會主辦並經全國體育行政主管機關核准之比賽為限</a:t>
            </a:r>
            <a:r>
              <a:rPr kumimoji="0" lang="zh-TW" altLang="zh-TW" sz="2000" dirty="0" smtClean="0">
                <a:solidFill>
                  <a:schemeClr val="accent4">
                    <a:lumMod val="75000"/>
                  </a:schemeClr>
                </a:solidFill>
                <a:latin typeface="微軟正黑體" panose="020B0604030504040204" pitchFamily="34" charset="-120"/>
                <a:ea typeface="微軟正黑體" panose="020B0604030504040204" pitchFamily="34" charset="-120"/>
              </a:rPr>
              <a:t>）</a:t>
            </a:r>
            <a:endParaRPr kumimoji="0" lang="zh-TW" altLang="en-US" sz="2000" dirty="0" smtClean="0">
              <a:solidFill>
                <a:schemeClr val="accent4">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546247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4" descr="IMG_2467"/>
          <p:cNvPicPr>
            <a:picLocks noChangeAspect="1" noChangeArrowheads="1"/>
          </p:cNvPicPr>
          <p:nvPr/>
        </p:nvPicPr>
        <p:blipFill rotWithShape="1">
          <a:blip r:embed="rId2">
            <a:extLst>
              <a:ext uri="{28A0092B-C50C-407E-A947-70E740481C1C}">
                <a14:useLocalDpi xmlns:a14="http://schemas.microsoft.com/office/drawing/2010/main" val="0"/>
              </a:ext>
            </a:extLst>
          </a:blip>
          <a:srcRect t="2997" b="12380"/>
          <a:stretch/>
        </p:blipFill>
        <p:spPr bwMode="auto">
          <a:xfrm>
            <a:off x="1403350" y="0"/>
            <a:ext cx="6078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ChangeArrowheads="1"/>
          </p:cNvSpPr>
          <p:nvPr/>
        </p:nvSpPr>
        <p:spPr bwMode="auto">
          <a:xfrm>
            <a:off x="2916238" y="3789363"/>
            <a:ext cx="29511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
        <p:nvSpPr>
          <p:cNvPr id="33796" name="Rectangle 7"/>
          <p:cNvSpPr>
            <a:spLocks noChangeArrowheads="1"/>
          </p:cNvSpPr>
          <p:nvPr/>
        </p:nvSpPr>
        <p:spPr bwMode="auto">
          <a:xfrm rot="-148812">
            <a:off x="1979613" y="2492375"/>
            <a:ext cx="5113337" cy="73025"/>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4" descr="IMG_2469"/>
          <p:cNvPicPr>
            <a:picLocks noChangeAspect="1" noChangeArrowheads="1"/>
          </p:cNvPicPr>
          <p:nvPr/>
        </p:nvPicPr>
        <p:blipFill rotWithShape="1">
          <a:blip r:embed="rId2">
            <a:extLst>
              <a:ext uri="{28A0092B-C50C-407E-A947-70E740481C1C}">
                <a14:useLocalDpi xmlns:a14="http://schemas.microsoft.com/office/drawing/2010/main" val="0"/>
              </a:ext>
            </a:extLst>
          </a:blip>
          <a:srcRect t="10108" b="5269"/>
          <a:stretch/>
        </p:blipFill>
        <p:spPr bwMode="auto">
          <a:xfrm>
            <a:off x="1547813" y="0"/>
            <a:ext cx="6078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5"/>
          <p:cNvSpPr>
            <a:spLocks noChangeArrowheads="1"/>
          </p:cNvSpPr>
          <p:nvPr/>
        </p:nvSpPr>
        <p:spPr bwMode="auto">
          <a:xfrm>
            <a:off x="2124075" y="2060575"/>
            <a:ext cx="4895850" cy="730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矩形 1"/>
          <p:cNvSpPr>
            <a:spLocks noChangeArrowheads="1"/>
          </p:cNvSpPr>
          <p:nvPr/>
        </p:nvSpPr>
        <p:spPr bwMode="auto">
          <a:xfrm>
            <a:off x="2286000" y="2967038"/>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zh-TW" altLang="en-US"/>
          </a:p>
          <a:p>
            <a:pPr eaLnBrk="1" hangingPunct="1"/>
            <a:r>
              <a:rPr lang="zh-TW" altLang="en-US"/>
              <a:t/>
            </a:r>
            <a:br>
              <a:rPr lang="zh-TW" altLang="en-US"/>
            </a:br>
            <a:endParaRPr lang="zh-TW" altLang="en-US"/>
          </a:p>
          <a:p>
            <a:pPr eaLnBrk="1" hangingPunct="1"/>
            <a:r>
              <a:rPr lang="zh-TW" altLang="en-US"/>
              <a:t/>
            </a:r>
            <a:br>
              <a:rPr lang="zh-TW" altLang="en-US"/>
            </a:br>
            <a:endParaRPr lang="zh-TW" altLang="en-US"/>
          </a:p>
        </p:txBody>
      </p:sp>
      <p:sp>
        <p:nvSpPr>
          <p:cNvPr id="35843" name="矩形 2"/>
          <p:cNvSpPr>
            <a:spLocks noChangeArrowheads="1"/>
          </p:cNvSpPr>
          <p:nvPr/>
        </p:nvSpPr>
        <p:spPr bwMode="auto">
          <a:xfrm>
            <a:off x="2286000" y="2967038"/>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zh-TW" altLang="en-US"/>
          </a:p>
          <a:p>
            <a:pPr eaLnBrk="1" hangingPunct="1"/>
            <a:r>
              <a:rPr lang="zh-TW" altLang="en-US"/>
              <a:t/>
            </a:r>
            <a:br>
              <a:rPr lang="zh-TW" altLang="en-US"/>
            </a:br>
            <a:endParaRPr lang="zh-TW" altLang="en-US"/>
          </a:p>
          <a:p>
            <a:pPr eaLnBrk="1" hangingPunct="1"/>
            <a:r>
              <a:rPr lang="zh-TW" altLang="en-US"/>
              <a:t/>
            </a:r>
            <a:br>
              <a:rPr lang="zh-TW" altLang="en-US"/>
            </a:br>
            <a:endParaRPr lang="zh-TW" altLang="en-US"/>
          </a:p>
        </p:txBody>
      </p:sp>
      <p:sp>
        <p:nvSpPr>
          <p:cNvPr id="4" name="矩形 3"/>
          <p:cNvSpPr/>
          <p:nvPr/>
        </p:nvSpPr>
        <p:spPr>
          <a:xfrm>
            <a:off x="1363429" y="2967335"/>
            <a:ext cx="184731" cy="2585323"/>
          </a:xfrm>
          <a:prstGeom prst="rect">
            <a:avLst/>
          </a:prstGeom>
          <a:noFill/>
        </p:spPr>
        <p:txBody>
          <a:bodyPr wrap="none">
            <a:spAutoFit/>
          </a:bodyPr>
          <a:lstStyle/>
          <a:p>
            <a:pPr eaLnBrk="1" hangingPunct="1">
              <a:defRPr/>
            </a:pPr>
            <a:endParaRPr lang="zh-TW" altLang="en-US" sz="5400" dirty="0"/>
          </a:p>
          <a:p>
            <a:pPr eaLnBrk="1" hangingPunct="1">
              <a:defRPr/>
            </a:pPr>
            <a:r>
              <a:rPr lang="zh-TW" altLang="en-US" sz="5400" dirty="0"/>
              <a:t/>
            </a:r>
            <a:br>
              <a:rPr lang="zh-TW" altLang="en-US" sz="5400" dirty="0"/>
            </a:br>
            <a:endParaRPr lang="zh-TW"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845" name="矩形 4"/>
          <p:cNvSpPr>
            <a:spLocks noChangeArrowheads="1"/>
          </p:cNvSpPr>
          <p:nvPr/>
        </p:nvSpPr>
        <p:spPr bwMode="auto">
          <a:xfrm>
            <a:off x="2286000" y="296703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zh-TW" altLang="en-US"/>
          </a:p>
          <a:p>
            <a:pPr eaLnBrk="1" hangingPunct="1"/>
            <a:r>
              <a:rPr lang="zh-TW" altLang="en-US"/>
              <a:t/>
            </a:r>
            <a:br>
              <a:rPr lang="zh-TW" altLang="en-US"/>
            </a:br>
            <a:endParaRPr lang="zh-TW" altLang="en-US"/>
          </a:p>
        </p:txBody>
      </p:sp>
      <p:sp>
        <p:nvSpPr>
          <p:cNvPr id="6" name="矩形 5"/>
          <p:cNvSpPr/>
          <p:nvPr/>
        </p:nvSpPr>
        <p:spPr>
          <a:xfrm>
            <a:off x="888940" y="548680"/>
            <a:ext cx="7366119" cy="707886"/>
          </a:xfrm>
          <a:prstGeom prst="rect">
            <a:avLst/>
          </a:prstGeom>
          <a:noFill/>
        </p:spPr>
        <p:txBody>
          <a:bodyPr wrap="none">
            <a:spAutoFit/>
          </a:bodyPr>
          <a:lstStyle/>
          <a:p>
            <a:pPr algn="ctr" eaLnBrk="1" hangingPunct="1">
              <a:defRPr/>
            </a:pPr>
            <a:r>
              <a:rPr lang="zh-TW"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運動成績優良學生升學輔導網站</a:t>
            </a:r>
          </a:p>
        </p:txBody>
      </p:sp>
      <p:pic>
        <p:nvPicPr>
          <p:cNvPr id="35847" name="Picture 8" descr="C:\Users\user\Desktop\擷取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385888"/>
            <a:ext cx="846455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2413" y="333375"/>
            <a:ext cx="8891587" cy="1139825"/>
          </a:xfrm>
        </p:spPr>
        <p:txBody>
          <a:bodyPr/>
          <a:lstStyle/>
          <a:p>
            <a:pPr algn="ctr" eaLnBrk="1" hangingPunct="1"/>
            <a:r>
              <a:rPr lang="zh-TW" altLang="en-US" sz="2800" b="1" dirty="0" smtClean="0">
                <a:solidFill>
                  <a:schemeClr val="tx1"/>
                </a:solidFill>
                <a:latin typeface="+mj-ea"/>
              </a:rPr>
              <a:t>彰化縣</a:t>
            </a:r>
            <a:r>
              <a:rPr lang="en-US" altLang="zh-TW" sz="2800" b="1" dirty="0" smtClean="0">
                <a:solidFill>
                  <a:schemeClr val="tx1"/>
                </a:solidFill>
                <a:latin typeface="+mj-ea"/>
              </a:rPr>
              <a:t>108</a:t>
            </a:r>
            <a:r>
              <a:rPr lang="zh-TW" altLang="en-US" sz="2800" b="1" dirty="0" smtClean="0">
                <a:solidFill>
                  <a:schemeClr val="tx1"/>
                </a:solidFill>
                <a:latin typeface="+mj-ea"/>
              </a:rPr>
              <a:t>學年度公私立國民中小學應屆畢業生縣長獎給獎實施計畫</a:t>
            </a:r>
          </a:p>
        </p:txBody>
      </p:sp>
      <p:sp>
        <p:nvSpPr>
          <p:cNvPr id="12291" name="Rectangle 4"/>
          <p:cNvSpPr>
            <a:spLocks noChangeArrowheads="1"/>
          </p:cNvSpPr>
          <p:nvPr/>
        </p:nvSpPr>
        <p:spPr bwMode="auto">
          <a:xfrm>
            <a:off x="1259632" y="1989346"/>
            <a:ext cx="676875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tabLst>
                <a:tab pos="322263" algn="l"/>
              </a:tabLst>
            </a:pPr>
            <a:r>
              <a:rPr lang="zh-TW" altLang="en-US" sz="3200" b="1" dirty="0">
                <a:solidFill>
                  <a:schemeClr val="accent1">
                    <a:lumMod val="75000"/>
                  </a:schemeClr>
                </a:solidFill>
                <a:latin typeface="+mj-ea"/>
                <a:ea typeface="+mj-ea"/>
              </a:rPr>
              <a:t>主旨：</a:t>
            </a:r>
          </a:p>
          <a:p>
            <a:pPr>
              <a:tabLst>
                <a:tab pos="322263" algn="l"/>
              </a:tabLst>
            </a:pPr>
            <a:r>
              <a:rPr lang="zh-TW" altLang="en-US" sz="3200" b="1" dirty="0">
                <a:solidFill>
                  <a:schemeClr val="accent1">
                    <a:lumMod val="75000"/>
                  </a:schemeClr>
                </a:solidFill>
                <a:latin typeface="+mj-ea"/>
                <a:ea typeface="+mj-ea"/>
              </a:rPr>
              <a:t>為鼓勵本縣國民中小學優秀畢業生，</a:t>
            </a:r>
          </a:p>
          <a:p>
            <a:pPr>
              <a:tabLst>
                <a:tab pos="322263" algn="l"/>
              </a:tabLst>
            </a:pPr>
            <a:r>
              <a:rPr lang="zh-TW" altLang="en-US" sz="3200" b="1" dirty="0">
                <a:solidFill>
                  <a:schemeClr val="accent1">
                    <a:lumMod val="75000"/>
                  </a:schemeClr>
                </a:solidFill>
                <a:latin typeface="+mj-ea"/>
                <a:ea typeface="+mj-ea"/>
              </a:rPr>
              <a:t>肯定學生學習表現，</a:t>
            </a:r>
          </a:p>
          <a:p>
            <a:pPr>
              <a:tabLst>
                <a:tab pos="322263" algn="l"/>
              </a:tabLst>
            </a:pPr>
            <a:r>
              <a:rPr lang="zh-TW" altLang="en-US" sz="3200" b="1" dirty="0">
                <a:solidFill>
                  <a:schemeClr val="accent1">
                    <a:lumMod val="75000"/>
                  </a:schemeClr>
                </a:solidFill>
                <a:latin typeface="+mj-ea"/>
                <a:ea typeface="+mj-ea"/>
              </a:rPr>
              <a:t>並注重多元價值，</a:t>
            </a:r>
          </a:p>
          <a:p>
            <a:pPr>
              <a:tabLst>
                <a:tab pos="322263" algn="l"/>
              </a:tabLst>
            </a:pPr>
            <a:r>
              <a:rPr lang="zh-TW" altLang="en-US" sz="3200" b="1" dirty="0">
                <a:solidFill>
                  <a:schemeClr val="accent1">
                    <a:lumMod val="75000"/>
                  </a:schemeClr>
                </a:solidFill>
                <a:latin typeface="+mj-ea"/>
                <a:ea typeface="+mj-ea"/>
              </a:rPr>
              <a:t>培養其健全人格及優良學風，</a:t>
            </a:r>
          </a:p>
          <a:p>
            <a:pPr>
              <a:tabLst>
                <a:tab pos="322263" algn="l"/>
              </a:tabLst>
            </a:pPr>
            <a:r>
              <a:rPr lang="zh-TW" altLang="en-US" sz="3200" b="1" dirty="0">
                <a:solidFill>
                  <a:schemeClr val="accent1">
                    <a:lumMod val="75000"/>
                  </a:schemeClr>
                </a:solidFill>
                <a:latin typeface="+mj-ea"/>
                <a:ea typeface="+mj-ea"/>
              </a:rPr>
              <a:t>特訂定本計畫。</a:t>
            </a:r>
          </a:p>
        </p:txBody>
      </p:sp>
      <p:sp>
        <p:nvSpPr>
          <p:cNvPr id="2" name="等腰三角形 1"/>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44488"/>
            <a:ext cx="8662988" cy="639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6084888" y="1916113"/>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 name="圓角矩形 3"/>
          <p:cNvSpPr/>
          <p:nvPr/>
        </p:nvSpPr>
        <p:spPr>
          <a:xfrm>
            <a:off x="6084888" y="2708275"/>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 name="圓角矩形 4"/>
          <p:cNvSpPr/>
          <p:nvPr/>
        </p:nvSpPr>
        <p:spPr>
          <a:xfrm>
            <a:off x="6119813" y="6445250"/>
            <a:ext cx="863600" cy="287338"/>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 name="圓角矩形 5"/>
          <p:cNvSpPr/>
          <p:nvPr/>
        </p:nvSpPr>
        <p:spPr>
          <a:xfrm>
            <a:off x="6132513" y="5661025"/>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圓角矩形 6"/>
          <p:cNvSpPr/>
          <p:nvPr/>
        </p:nvSpPr>
        <p:spPr>
          <a:xfrm>
            <a:off x="6110288" y="3554413"/>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圓角矩形 7"/>
          <p:cNvSpPr/>
          <p:nvPr/>
        </p:nvSpPr>
        <p:spPr>
          <a:xfrm>
            <a:off x="6084888" y="4292600"/>
            <a:ext cx="863600" cy="28892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圓角矩形 8"/>
          <p:cNvSpPr/>
          <p:nvPr/>
        </p:nvSpPr>
        <p:spPr>
          <a:xfrm>
            <a:off x="6132513" y="5013325"/>
            <a:ext cx="863600" cy="287338"/>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 name="矩形 2"/>
          <p:cNvSpPr/>
          <p:nvPr/>
        </p:nvSpPr>
        <p:spPr>
          <a:xfrm>
            <a:off x="7596336" y="1719007"/>
            <a:ext cx="877163" cy="4247317"/>
          </a:xfrm>
          <a:prstGeom prst="rect">
            <a:avLst/>
          </a:prstGeom>
          <a:noFill/>
        </p:spPr>
        <p:txBody>
          <a:bodyPr wrap="none">
            <a:spAutoFit/>
          </a:bodyPr>
          <a:lstStyle/>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臺</a:t>
            </a:r>
            <a:endParaRPr lang="en-US" altLang="zh-TW" sz="5400" b="1" dirty="0">
              <a:ln w="10541" cmpd="sng">
                <a:solidFill>
                  <a:schemeClr val="accent1">
                    <a:shade val="88000"/>
                    <a:satMod val="110000"/>
                  </a:schemeClr>
                </a:solidFill>
                <a:prstDash val="solid"/>
              </a:ln>
              <a:solidFill>
                <a:srgbClr val="C00000"/>
              </a:solidFill>
              <a:latin typeface="+mj-ea"/>
              <a:ea typeface="+mj-ea"/>
            </a:endParaRPr>
          </a:p>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教</a:t>
            </a:r>
            <a:endParaRPr lang="en-US" altLang="zh-TW" sz="5400" b="1" dirty="0">
              <a:ln w="10541" cmpd="sng">
                <a:solidFill>
                  <a:schemeClr val="accent1">
                    <a:shade val="88000"/>
                    <a:satMod val="110000"/>
                  </a:schemeClr>
                </a:solidFill>
                <a:prstDash val="solid"/>
              </a:ln>
              <a:solidFill>
                <a:srgbClr val="C00000"/>
              </a:solidFill>
              <a:latin typeface="+mj-ea"/>
              <a:ea typeface="+mj-ea"/>
            </a:endParaRPr>
          </a:p>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授</a:t>
            </a:r>
            <a:endParaRPr lang="en-US" altLang="zh-TW" sz="5400" b="1" dirty="0">
              <a:ln w="10541" cmpd="sng">
                <a:solidFill>
                  <a:schemeClr val="accent1">
                    <a:shade val="88000"/>
                    <a:satMod val="110000"/>
                  </a:schemeClr>
                </a:solidFill>
                <a:prstDash val="solid"/>
              </a:ln>
              <a:solidFill>
                <a:srgbClr val="C00000"/>
              </a:solidFill>
              <a:latin typeface="+mj-ea"/>
              <a:ea typeface="+mj-ea"/>
            </a:endParaRPr>
          </a:p>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體</a:t>
            </a:r>
            <a:endParaRPr lang="en-US" altLang="zh-TW" sz="5400" b="1" dirty="0">
              <a:ln w="10541" cmpd="sng">
                <a:solidFill>
                  <a:schemeClr val="accent1">
                    <a:shade val="88000"/>
                    <a:satMod val="110000"/>
                  </a:schemeClr>
                </a:solidFill>
                <a:prstDash val="solid"/>
              </a:ln>
              <a:solidFill>
                <a:srgbClr val="C00000"/>
              </a:solidFill>
              <a:latin typeface="+mj-ea"/>
              <a:ea typeface="+mj-ea"/>
            </a:endParaRPr>
          </a:p>
          <a:p>
            <a:pPr algn="ctr" eaLnBrk="1" hangingPunct="1">
              <a:defRPr/>
            </a:pPr>
            <a:r>
              <a:rPr lang="zh-TW" altLang="en-US" sz="5400" b="1" dirty="0">
                <a:ln w="10541" cmpd="sng">
                  <a:solidFill>
                    <a:schemeClr val="accent1">
                      <a:shade val="88000"/>
                      <a:satMod val="110000"/>
                    </a:schemeClr>
                  </a:solidFill>
                  <a:prstDash val="solid"/>
                </a:ln>
                <a:solidFill>
                  <a:srgbClr val="C00000"/>
                </a:solidFill>
                <a:latin typeface="+mj-ea"/>
                <a:ea typeface="+mj-ea"/>
              </a:rPr>
              <a:t>字</a:t>
            </a: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755650" y="1453432"/>
            <a:ext cx="7571303"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tabLst>
                <a:tab pos="719138" algn="l"/>
              </a:tabLst>
            </a:pPr>
            <a:r>
              <a:rPr lang="zh-TW" altLang="en-US" sz="3600" b="1" dirty="0">
                <a:solidFill>
                  <a:srgbClr val="631A03"/>
                </a:solidFill>
                <a:latin typeface="微軟正黑體" pitchFamily="34" charset="-120"/>
                <a:ea typeface="微軟正黑體" pitchFamily="34" charset="-120"/>
              </a:rPr>
              <a:t>遴選資格：</a:t>
            </a:r>
          </a:p>
          <a:p>
            <a:pPr eaLnBrk="1" hangingPunct="1">
              <a:spcBef>
                <a:spcPts val="600"/>
              </a:spcBef>
              <a:tabLst>
                <a:tab pos="719138" algn="l"/>
              </a:tabLst>
            </a:pPr>
            <a:r>
              <a:rPr lang="zh-TW" altLang="en-US" sz="2400" b="1" dirty="0">
                <a:solidFill>
                  <a:srgbClr val="631A03"/>
                </a:solidFill>
                <a:latin typeface="微軟正黑體" pitchFamily="34" charset="-120"/>
                <a:ea typeface="微軟正黑體" pitchFamily="34" charset="-120"/>
              </a:rPr>
              <a:t>獲本縣各類</a:t>
            </a:r>
            <a:r>
              <a:rPr lang="zh-TW" altLang="en-US" sz="2400" b="1" dirty="0">
                <a:solidFill>
                  <a:srgbClr val="FF0066"/>
                </a:solidFill>
                <a:latin typeface="微軟正黑體" pitchFamily="34" charset="-120"/>
                <a:ea typeface="微軟正黑體" pitchFamily="34" charset="-120"/>
              </a:rPr>
              <a:t>技藝技藝競賽第一名</a:t>
            </a:r>
            <a:r>
              <a:rPr lang="zh-TW" altLang="en-US" sz="2400" b="1" dirty="0">
                <a:solidFill>
                  <a:srgbClr val="631A03"/>
                </a:solidFill>
                <a:latin typeface="微軟正黑體" pitchFamily="34" charset="-120"/>
                <a:ea typeface="微軟正黑體" pitchFamily="34" charset="-120"/>
              </a:rPr>
              <a:t>成績</a:t>
            </a:r>
            <a:r>
              <a:rPr lang="zh-TW" altLang="en-US" sz="2400" b="1" dirty="0" smtClean="0">
                <a:solidFill>
                  <a:srgbClr val="631A03"/>
                </a:solidFill>
                <a:latin typeface="微軟正黑體" pitchFamily="34" charset="-120"/>
                <a:ea typeface="微軟正黑體" pitchFamily="34" charset="-120"/>
              </a:rPr>
              <a:t>者或</a:t>
            </a:r>
            <a:r>
              <a:rPr lang="zh-TW" altLang="en-US" sz="2400" b="1" dirty="0" smtClean="0">
                <a:solidFill>
                  <a:srgbClr val="FF0066"/>
                </a:solidFill>
                <a:latin typeface="微軟正黑體" pitchFamily="34" charset="-120"/>
                <a:ea typeface="微軟正黑體" pitchFamily="34" charset="-120"/>
              </a:rPr>
              <a:t>全國技藝教育</a:t>
            </a:r>
            <a:endParaRPr lang="en-US" altLang="zh-TW" sz="2400" b="1" dirty="0" smtClean="0">
              <a:solidFill>
                <a:srgbClr val="FF0066"/>
              </a:solidFill>
              <a:latin typeface="微軟正黑體" pitchFamily="34" charset="-120"/>
              <a:ea typeface="微軟正黑體" pitchFamily="34" charset="-120"/>
            </a:endParaRPr>
          </a:p>
          <a:p>
            <a:pPr eaLnBrk="1" hangingPunct="1">
              <a:tabLst>
                <a:tab pos="719138" algn="l"/>
              </a:tabLst>
            </a:pPr>
            <a:r>
              <a:rPr lang="zh-TW" altLang="en-US" sz="2400" b="1" dirty="0" smtClean="0">
                <a:solidFill>
                  <a:srgbClr val="FF0066"/>
                </a:solidFill>
                <a:latin typeface="微軟正黑體" pitchFamily="34" charset="-120"/>
                <a:ea typeface="微軟正黑體" pitchFamily="34" charset="-120"/>
              </a:rPr>
              <a:t>績優人員學生組獎項</a:t>
            </a:r>
            <a:r>
              <a:rPr lang="en-US" altLang="zh-TW" sz="2400" b="1" dirty="0" smtClean="0">
                <a:solidFill>
                  <a:srgbClr val="631A03"/>
                </a:solidFill>
                <a:latin typeface="微軟正黑體" pitchFamily="34" charset="-120"/>
                <a:ea typeface="微軟正黑體" pitchFamily="34" charset="-120"/>
              </a:rPr>
              <a:t>(</a:t>
            </a:r>
            <a:r>
              <a:rPr lang="zh-TW" altLang="en-US" sz="2400" b="1" dirty="0">
                <a:solidFill>
                  <a:srgbClr val="631A03"/>
                </a:solidFill>
                <a:latin typeface="微軟正黑體" pitchFamily="34" charset="-120"/>
                <a:ea typeface="微軟正黑體" pitchFamily="34" charset="-120"/>
              </a:rPr>
              <a:t>須有佐證資料</a:t>
            </a:r>
            <a:r>
              <a:rPr lang="en-US" altLang="zh-TW" sz="2400" b="1" dirty="0">
                <a:solidFill>
                  <a:srgbClr val="631A03"/>
                </a:solidFill>
                <a:latin typeface="微軟正黑體" pitchFamily="34" charset="-120"/>
                <a:ea typeface="微軟正黑體" pitchFamily="34" charset="-120"/>
              </a:rPr>
              <a:t>)</a:t>
            </a:r>
            <a:r>
              <a:rPr lang="zh-TW" altLang="en-US" sz="2400" b="1" dirty="0">
                <a:solidFill>
                  <a:srgbClr val="631A03"/>
                </a:solidFill>
                <a:latin typeface="微軟正黑體" pitchFamily="34" charset="-120"/>
                <a:ea typeface="微軟正黑體" pitchFamily="34" charset="-120"/>
              </a:rPr>
              <a:t>。</a:t>
            </a:r>
          </a:p>
        </p:txBody>
      </p:sp>
      <p:sp>
        <p:nvSpPr>
          <p:cNvPr id="37891" name="Rectangle 5"/>
          <p:cNvSpPr>
            <a:spLocks noChangeArrowheads="1"/>
          </p:cNvSpPr>
          <p:nvPr/>
        </p:nvSpPr>
        <p:spPr bwMode="auto">
          <a:xfrm>
            <a:off x="781767" y="2914287"/>
            <a:ext cx="7519068"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ts val="3000"/>
              </a:lnSpc>
            </a:pPr>
            <a:r>
              <a:rPr lang="en-US" altLang="zh-TW" b="1" dirty="0">
                <a:solidFill>
                  <a:srgbClr val="631A03"/>
                </a:solidFill>
                <a:latin typeface="+mj-ea"/>
                <a:ea typeface="+mj-ea"/>
              </a:rPr>
              <a:t>30</a:t>
            </a:r>
            <a:r>
              <a:rPr lang="zh-TW" altLang="en-US" b="1" dirty="0">
                <a:solidFill>
                  <a:srgbClr val="631A03"/>
                </a:solidFill>
                <a:latin typeface="+mj-ea"/>
                <a:ea typeface="+mj-ea"/>
              </a:rPr>
              <a:t>組職類</a:t>
            </a:r>
          </a:p>
          <a:p>
            <a:pPr>
              <a:lnSpc>
                <a:spcPts val="3000"/>
              </a:lnSpc>
            </a:pPr>
            <a:r>
              <a:rPr lang="en-US" altLang="zh-TW" b="1" dirty="0">
                <a:solidFill>
                  <a:srgbClr val="631A03"/>
                </a:solidFill>
                <a:latin typeface="+mj-ea"/>
                <a:ea typeface="+mj-ea"/>
              </a:rPr>
              <a:t>『(1)</a:t>
            </a:r>
            <a:r>
              <a:rPr lang="zh-TW" altLang="en-US" b="1" dirty="0">
                <a:solidFill>
                  <a:srgbClr val="631A03"/>
                </a:solidFill>
                <a:latin typeface="+mj-ea"/>
                <a:ea typeface="+mj-ea"/>
              </a:rPr>
              <a:t>木工組</a:t>
            </a:r>
            <a:r>
              <a:rPr lang="en-US" altLang="zh-TW" b="1" dirty="0">
                <a:solidFill>
                  <a:srgbClr val="631A03"/>
                </a:solidFill>
                <a:latin typeface="+mj-ea"/>
                <a:ea typeface="+mj-ea"/>
              </a:rPr>
              <a:t>(2)</a:t>
            </a:r>
            <a:r>
              <a:rPr lang="zh-TW" altLang="en-US" b="1" dirty="0">
                <a:solidFill>
                  <a:srgbClr val="631A03"/>
                </a:solidFill>
                <a:latin typeface="+mj-ea"/>
                <a:ea typeface="+mj-ea"/>
              </a:rPr>
              <a:t>泥水工砌磚組</a:t>
            </a:r>
            <a:r>
              <a:rPr lang="en-US" altLang="zh-TW" b="1" dirty="0">
                <a:solidFill>
                  <a:srgbClr val="631A03"/>
                </a:solidFill>
                <a:latin typeface="+mj-ea"/>
                <a:ea typeface="+mj-ea"/>
              </a:rPr>
              <a:t>(3)</a:t>
            </a:r>
            <a:r>
              <a:rPr lang="zh-TW" altLang="en-US" b="1" dirty="0">
                <a:solidFill>
                  <a:srgbClr val="631A03"/>
                </a:solidFill>
                <a:latin typeface="+mj-ea"/>
                <a:ea typeface="+mj-ea"/>
              </a:rPr>
              <a:t>機械製圖組</a:t>
            </a:r>
            <a:r>
              <a:rPr lang="en-US" altLang="zh-TW" b="1" dirty="0">
                <a:solidFill>
                  <a:srgbClr val="631A03"/>
                </a:solidFill>
                <a:latin typeface="+mj-ea"/>
                <a:ea typeface="+mj-ea"/>
              </a:rPr>
              <a:t>(4)</a:t>
            </a:r>
            <a:r>
              <a:rPr lang="zh-TW" altLang="en-US" b="1" dirty="0">
                <a:solidFill>
                  <a:srgbClr val="631A03"/>
                </a:solidFill>
                <a:latin typeface="+mj-ea"/>
                <a:ea typeface="+mj-ea"/>
              </a:rPr>
              <a:t>鉗工組</a:t>
            </a:r>
          </a:p>
          <a:p>
            <a:pPr>
              <a:lnSpc>
                <a:spcPts val="3000"/>
              </a:lnSpc>
            </a:pPr>
            <a:r>
              <a:rPr lang="en-US" altLang="zh-TW" b="1" dirty="0">
                <a:solidFill>
                  <a:srgbClr val="631A03"/>
                </a:solidFill>
                <a:latin typeface="+mj-ea"/>
                <a:ea typeface="+mj-ea"/>
              </a:rPr>
              <a:t>(5)</a:t>
            </a:r>
            <a:r>
              <a:rPr lang="zh-TW" altLang="en-US" b="1" dirty="0">
                <a:solidFill>
                  <a:srgbClr val="631A03"/>
                </a:solidFill>
                <a:latin typeface="+mj-ea"/>
                <a:ea typeface="+mj-ea"/>
              </a:rPr>
              <a:t>車床工組</a:t>
            </a:r>
            <a:r>
              <a:rPr lang="en-US" altLang="zh-TW" b="1" dirty="0">
                <a:solidFill>
                  <a:srgbClr val="631A03"/>
                </a:solidFill>
                <a:latin typeface="+mj-ea"/>
                <a:ea typeface="+mj-ea"/>
              </a:rPr>
              <a:t>(6)</a:t>
            </a:r>
            <a:r>
              <a:rPr lang="zh-TW" altLang="en-US" b="1" dirty="0">
                <a:solidFill>
                  <a:srgbClr val="631A03"/>
                </a:solidFill>
                <a:latin typeface="+mj-ea"/>
                <a:ea typeface="+mj-ea"/>
              </a:rPr>
              <a:t>機電整合組</a:t>
            </a:r>
            <a:r>
              <a:rPr lang="en-US" altLang="zh-TW" b="1" dirty="0">
                <a:solidFill>
                  <a:srgbClr val="631A03"/>
                </a:solidFill>
                <a:latin typeface="+mj-ea"/>
                <a:ea typeface="+mj-ea"/>
              </a:rPr>
              <a:t>(7)</a:t>
            </a:r>
            <a:r>
              <a:rPr lang="zh-TW" altLang="en-US" b="1" dirty="0">
                <a:solidFill>
                  <a:srgbClr val="631A03"/>
                </a:solidFill>
                <a:latin typeface="+mj-ea"/>
                <a:ea typeface="+mj-ea"/>
              </a:rPr>
              <a:t>鑄造組</a:t>
            </a:r>
            <a:r>
              <a:rPr lang="en-US" altLang="zh-TW" b="1" dirty="0">
                <a:solidFill>
                  <a:srgbClr val="631A03"/>
                </a:solidFill>
                <a:latin typeface="+mj-ea"/>
                <a:ea typeface="+mj-ea"/>
              </a:rPr>
              <a:t>(8)</a:t>
            </a:r>
            <a:r>
              <a:rPr lang="zh-TW" altLang="en-US" b="1" dirty="0">
                <a:solidFill>
                  <a:srgbClr val="631A03"/>
                </a:solidFill>
                <a:latin typeface="+mj-ea"/>
                <a:ea typeface="+mj-ea"/>
              </a:rPr>
              <a:t>烘焙組</a:t>
            </a:r>
            <a:r>
              <a:rPr lang="en-US" altLang="zh-TW" b="1" dirty="0">
                <a:solidFill>
                  <a:srgbClr val="631A03"/>
                </a:solidFill>
                <a:latin typeface="+mj-ea"/>
                <a:ea typeface="+mj-ea"/>
              </a:rPr>
              <a:t>(9)</a:t>
            </a:r>
            <a:r>
              <a:rPr lang="zh-TW" altLang="en-US" b="1" dirty="0">
                <a:solidFill>
                  <a:srgbClr val="631A03"/>
                </a:solidFill>
                <a:latin typeface="+mj-ea"/>
                <a:ea typeface="+mj-ea"/>
              </a:rPr>
              <a:t>觀光組</a:t>
            </a:r>
          </a:p>
          <a:p>
            <a:pPr>
              <a:lnSpc>
                <a:spcPts val="3000"/>
              </a:lnSpc>
            </a:pPr>
            <a:r>
              <a:rPr lang="en-US" altLang="zh-TW" b="1" dirty="0">
                <a:solidFill>
                  <a:srgbClr val="631A03"/>
                </a:solidFill>
                <a:latin typeface="+mj-ea"/>
                <a:ea typeface="+mj-ea"/>
              </a:rPr>
              <a:t>(10)</a:t>
            </a:r>
            <a:r>
              <a:rPr lang="zh-TW" altLang="en-US" b="1" dirty="0">
                <a:solidFill>
                  <a:srgbClr val="631A03"/>
                </a:solidFill>
                <a:latin typeface="+mj-ea"/>
                <a:ea typeface="+mj-ea"/>
              </a:rPr>
              <a:t>美容美髮組</a:t>
            </a:r>
            <a:r>
              <a:rPr lang="en-US" altLang="zh-TW" b="1" dirty="0">
                <a:solidFill>
                  <a:srgbClr val="631A03"/>
                </a:solidFill>
                <a:latin typeface="+mj-ea"/>
                <a:ea typeface="+mj-ea"/>
              </a:rPr>
              <a:t>(11)</a:t>
            </a:r>
            <a:r>
              <a:rPr lang="zh-TW" altLang="en-US" b="1" dirty="0">
                <a:solidFill>
                  <a:srgbClr val="631A03"/>
                </a:solidFill>
                <a:latin typeface="+mj-ea"/>
                <a:ea typeface="+mj-ea"/>
              </a:rPr>
              <a:t>中餐製作組</a:t>
            </a:r>
            <a:r>
              <a:rPr lang="en-US" altLang="zh-TW" b="1" dirty="0">
                <a:solidFill>
                  <a:srgbClr val="631A03"/>
                </a:solidFill>
                <a:latin typeface="+mj-ea"/>
                <a:ea typeface="+mj-ea"/>
              </a:rPr>
              <a:t>(12)</a:t>
            </a:r>
            <a:r>
              <a:rPr lang="zh-TW" altLang="en-US" b="1" dirty="0">
                <a:solidFill>
                  <a:srgbClr val="631A03"/>
                </a:solidFill>
                <a:latin typeface="+mj-ea"/>
                <a:ea typeface="+mj-ea"/>
              </a:rPr>
              <a:t>幼兒保育組</a:t>
            </a:r>
          </a:p>
          <a:p>
            <a:pPr>
              <a:lnSpc>
                <a:spcPts val="3000"/>
              </a:lnSpc>
            </a:pPr>
            <a:r>
              <a:rPr lang="en-US" altLang="zh-TW" b="1" dirty="0">
                <a:solidFill>
                  <a:srgbClr val="631A03"/>
                </a:solidFill>
                <a:latin typeface="+mj-ea"/>
                <a:ea typeface="+mj-ea"/>
              </a:rPr>
              <a:t>(13)</a:t>
            </a:r>
            <a:r>
              <a:rPr lang="zh-TW" altLang="en-US" b="1" dirty="0">
                <a:solidFill>
                  <a:srgbClr val="631A03"/>
                </a:solidFill>
                <a:latin typeface="+mj-ea"/>
                <a:ea typeface="+mj-ea"/>
              </a:rPr>
              <a:t>飾品製作組</a:t>
            </a:r>
            <a:r>
              <a:rPr lang="en-US" altLang="zh-TW" b="1" dirty="0">
                <a:solidFill>
                  <a:srgbClr val="631A03"/>
                </a:solidFill>
                <a:latin typeface="+mj-ea"/>
                <a:ea typeface="+mj-ea"/>
              </a:rPr>
              <a:t>(14)</a:t>
            </a:r>
            <a:r>
              <a:rPr lang="zh-TW" altLang="en-US" b="1" dirty="0">
                <a:solidFill>
                  <a:srgbClr val="631A03"/>
                </a:solidFill>
                <a:latin typeface="+mj-ea"/>
                <a:ea typeface="+mj-ea"/>
              </a:rPr>
              <a:t>實用汽機車組</a:t>
            </a:r>
            <a:r>
              <a:rPr lang="en-US" altLang="zh-TW" b="1" dirty="0">
                <a:solidFill>
                  <a:srgbClr val="631A03"/>
                </a:solidFill>
                <a:latin typeface="+mj-ea"/>
                <a:ea typeface="+mj-ea"/>
              </a:rPr>
              <a:t>(15)</a:t>
            </a:r>
            <a:r>
              <a:rPr lang="zh-TW" altLang="en-US" b="1" dirty="0">
                <a:solidFill>
                  <a:srgbClr val="631A03"/>
                </a:solidFill>
                <a:latin typeface="+mj-ea"/>
                <a:ea typeface="+mj-ea"/>
              </a:rPr>
              <a:t>室內配線組</a:t>
            </a:r>
          </a:p>
          <a:p>
            <a:pPr>
              <a:lnSpc>
                <a:spcPts val="3000"/>
              </a:lnSpc>
            </a:pPr>
            <a:r>
              <a:rPr lang="en-US" altLang="zh-TW" b="1" dirty="0">
                <a:solidFill>
                  <a:srgbClr val="631A03"/>
                </a:solidFill>
                <a:latin typeface="+mj-ea"/>
                <a:ea typeface="+mj-ea"/>
              </a:rPr>
              <a:t>(16)</a:t>
            </a:r>
            <a:r>
              <a:rPr lang="zh-TW" altLang="en-US" b="1" dirty="0">
                <a:solidFill>
                  <a:srgbClr val="631A03"/>
                </a:solidFill>
                <a:latin typeface="+mj-ea"/>
                <a:ea typeface="+mj-ea"/>
              </a:rPr>
              <a:t>工業配線組</a:t>
            </a:r>
            <a:r>
              <a:rPr lang="en-US" altLang="zh-TW" b="1" dirty="0">
                <a:solidFill>
                  <a:srgbClr val="631A03"/>
                </a:solidFill>
                <a:latin typeface="+mj-ea"/>
                <a:ea typeface="+mj-ea"/>
              </a:rPr>
              <a:t>(17)</a:t>
            </a:r>
            <a:r>
              <a:rPr lang="zh-TW" altLang="en-US" b="1" dirty="0">
                <a:solidFill>
                  <a:srgbClr val="631A03"/>
                </a:solidFill>
                <a:latin typeface="+mj-ea"/>
                <a:ea typeface="+mj-ea"/>
              </a:rPr>
              <a:t>實用電子組</a:t>
            </a:r>
            <a:r>
              <a:rPr lang="en-US" altLang="zh-TW" b="1" dirty="0">
                <a:solidFill>
                  <a:srgbClr val="631A03"/>
                </a:solidFill>
                <a:latin typeface="+mj-ea"/>
                <a:ea typeface="+mj-ea"/>
              </a:rPr>
              <a:t>(18)</a:t>
            </a:r>
            <a:r>
              <a:rPr lang="zh-TW" altLang="en-US" b="1" dirty="0">
                <a:solidFill>
                  <a:srgbClr val="631A03"/>
                </a:solidFill>
                <a:latin typeface="+mj-ea"/>
                <a:ea typeface="+mj-ea"/>
              </a:rPr>
              <a:t>家庭電器維修組</a:t>
            </a:r>
          </a:p>
          <a:p>
            <a:pPr>
              <a:lnSpc>
                <a:spcPts val="3000"/>
              </a:lnSpc>
            </a:pPr>
            <a:r>
              <a:rPr lang="en-US" altLang="zh-TW" b="1" dirty="0">
                <a:solidFill>
                  <a:srgbClr val="631A03"/>
                </a:solidFill>
                <a:latin typeface="+mj-ea"/>
                <a:ea typeface="+mj-ea"/>
              </a:rPr>
              <a:t>(19)</a:t>
            </a:r>
            <a:r>
              <a:rPr lang="zh-TW" altLang="en-US" b="1" dirty="0">
                <a:solidFill>
                  <a:srgbClr val="631A03"/>
                </a:solidFill>
                <a:latin typeface="+mj-ea"/>
                <a:ea typeface="+mj-ea"/>
              </a:rPr>
              <a:t>多媒體製作組</a:t>
            </a:r>
            <a:r>
              <a:rPr lang="en-US" altLang="zh-TW" b="1" dirty="0">
                <a:solidFill>
                  <a:srgbClr val="631A03"/>
                </a:solidFill>
                <a:latin typeface="+mj-ea"/>
                <a:ea typeface="+mj-ea"/>
              </a:rPr>
              <a:t>(20)</a:t>
            </a:r>
            <a:r>
              <a:rPr lang="zh-TW" altLang="en-US" b="1" dirty="0">
                <a:solidFill>
                  <a:srgbClr val="631A03"/>
                </a:solidFill>
                <a:latin typeface="+mj-ea"/>
                <a:ea typeface="+mj-ea"/>
              </a:rPr>
              <a:t>資訊應用組</a:t>
            </a:r>
            <a:r>
              <a:rPr lang="en-US" altLang="zh-TW" b="1" dirty="0">
                <a:solidFill>
                  <a:srgbClr val="631A03"/>
                </a:solidFill>
                <a:latin typeface="+mj-ea"/>
                <a:ea typeface="+mj-ea"/>
              </a:rPr>
              <a:t>(21)</a:t>
            </a:r>
            <a:r>
              <a:rPr lang="zh-TW" altLang="en-US" b="1" dirty="0">
                <a:solidFill>
                  <a:srgbClr val="631A03"/>
                </a:solidFill>
                <a:latin typeface="+mj-ea"/>
                <a:ea typeface="+mj-ea"/>
              </a:rPr>
              <a:t>基礎描繪組</a:t>
            </a:r>
          </a:p>
          <a:p>
            <a:pPr>
              <a:lnSpc>
                <a:spcPts val="3000"/>
              </a:lnSpc>
            </a:pPr>
            <a:r>
              <a:rPr lang="en-US" altLang="zh-TW" b="1" dirty="0">
                <a:solidFill>
                  <a:srgbClr val="631A03"/>
                </a:solidFill>
                <a:latin typeface="+mj-ea"/>
                <a:ea typeface="+mj-ea"/>
              </a:rPr>
              <a:t>(22)</a:t>
            </a:r>
            <a:r>
              <a:rPr lang="zh-TW" altLang="en-US" b="1" dirty="0">
                <a:solidFill>
                  <a:srgbClr val="631A03"/>
                </a:solidFill>
                <a:latin typeface="+mj-ea"/>
                <a:ea typeface="+mj-ea"/>
              </a:rPr>
              <a:t>空間設計組</a:t>
            </a:r>
            <a:r>
              <a:rPr lang="en-US" altLang="zh-TW" b="1" dirty="0">
                <a:solidFill>
                  <a:srgbClr val="631A03"/>
                </a:solidFill>
                <a:latin typeface="+mj-ea"/>
                <a:ea typeface="+mj-ea"/>
              </a:rPr>
              <a:t>(23)</a:t>
            </a:r>
            <a:r>
              <a:rPr lang="zh-TW" altLang="en-US" b="1" dirty="0">
                <a:solidFill>
                  <a:srgbClr val="631A03"/>
                </a:solidFill>
                <a:latin typeface="+mj-ea"/>
                <a:ea typeface="+mj-ea"/>
              </a:rPr>
              <a:t>陶藝製作組</a:t>
            </a:r>
            <a:r>
              <a:rPr lang="en-US" altLang="zh-TW" b="1" dirty="0">
                <a:solidFill>
                  <a:srgbClr val="631A03"/>
                </a:solidFill>
                <a:latin typeface="+mj-ea"/>
                <a:ea typeface="+mj-ea"/>
              </a:rPr>
              <a:t>(24)</a:t>
            </a:r>
            <a:r>
              <a:rPr lang="zh-TW" altLang="en-US" b="1" dirty="0">
                <a:solidFill>
                  <a:srgbClr val="631A03"/>
                </a:solidFill>
                <a:latin typeface="+mj-ea"/>
                <a:ea typeface="+mj-ea"/>
              </a:rPr>
              <a:t>皮雕技術組</a:t>
            </a:r>
          </a:p>
          <a:p>
            <a:pPr>
              <a:lnSpc>
                <a:spcPts val="3000"/>
              </a:lnSpc>
            </a:pPr>
            <a:r>
              <a:rPr lang="en-US" altLang="zh-TW" b="1" dirty="0">
                <a:solidFill>
                  <a:srgbClr val="631A03"/>
                </a:solidFill>
                <a:latin typeface="+mj-ea"/>
                <a:ea typeface="+mj-ea"/>
              </a:rPr>
              <a:t>(25)</a:t>
            </a:r>
            <a:r>
              <a:rPr lang="zh-TW" altLang="en-US" b="1" dirty="0">
                <a:solidFill>
                  <a:srgbClr val="631A03"/>
                </a:solidFill>
                <a:latin typeface="+mj-ea"/>
                <a:ea typeface="+mj-ea"/>
              </a:rPr>
              <a:t>化工職群</a:t>
            </a:r>
            <a:r>
              <a:rPr lang="en-US" altLang="zh-TW" b="1" dirty="0">
                <a:solidFill>
                  <a:srgbClr val="631A03"/>
                </a:solidFill>
                <a:latin typeface="+mj-ea"/>
                <a:ea typeface="+mj-ea"/>
              </a:rPr>
              <a:t>(26)</a:t>
            </a:r>
            <a:r>
              <a:rPr lang="zh-TW" altLang="en-US" b="1" dirty="0">
                <a:solidFill>
                  <a:srgbClr val="631A03"/>
                </a:solidFill>
                <a:latin typeface="+mj-ea"/>
                <a:ea typeface="+mj-ea"/>
              </a:rPr>
              <a:t>英打組</a:t>
            </a:r>
            <a:r>
              <a:rPr lang="en-US" altLang="zh-TW" b="1" dirty="0">
                <a:solidFill>
                  <a:srgbClr val="631A03"/>
                </a:solidFill>
                <a:latin typeface="+mj-ea"/>
                <a:ea typeface="+mj-ea"/>
              </a:rPr>
              <a:t>(27)</a:t>
            </a:r>
            <a:r>
              <a:rPr lang="zh-TW" altLang="en-US" b="1" dirty="0">
                <a:solidFill>
                  <a:srgbClr val="631A03"/>
                </a:solidFill>
                <a:latin typeface="+mj-ea"/>
                <a:ea typeface="+mj-ea"/>
              </a:rPr>
              <a:t>中打組</a:t>
            </a:r>
            <a:r>
              <a:rPr lang="en-US" altLang="zh-TW" b="1" dirty="0">
                <a:solidFill>
                  <a:srgbClr val="631A03"/>
                </a:solidFill>
                <a:latin typeface="+mj-ea"/>
                <a:ea typeface="+mj-ea"/>
              </a:rPr>
              <a:t>(28)</a:t>
            </a:r>
            <a:r>
              <a:rPr lang="zh-TW" altLang="en-US" b="1" dirty="0">
                <a:solidFill>
                  <a:srgbClr val="631A03"/>
                </a:solidFill>
                <a:latin typeface="+mj-ea"/>
                <a:ea typeface="+mj-ea"/>
              </a:rPr>
              <a:t>商業記帳組</a:t>
            </a:r>
          </a:p>
          <a:p>
            <a:pPr>
              <a:lnSpc>
                <a:spcPts val="3000"/>
              </a:lnSpc>
            </a:pPr>
            <a:r>
              <a:rPr lang="en-US" altLang="zh-TW" b="1" dirty="0">
                <a:solidFill>
                  <a:srgbClr val="631A03"/>
                </a:solidFill>
                <a:latin typeface="+mj-ea"/>
                <a:ea typeface="+mj-ea"/>
              </a:rPr>
              <a:t>(29)</a:t>
            </a:r>
            <a:r>
              <a:rPr lang="zh-TW" altLang="en-US" b="1" dirty="0">
                <a:solidFill>
                  <a:srgbClr val="631A03"/>
                </a:solidFill>
                <a:latin typeface="+mj-ea"/>
                <a:ea typeface="+mj-ea"/>
              </a:rPr>
              <a:t>水產職群</a:t>
            </a:r>
            <a:r>
              <a:rPr lang="en-US" altLang="zh-TW" b="1" dirty="0">
                <a:solidFill>
                  <a:srgbClr val="631A03"/>
                </a:solidFill>
                <a:latin typeface="+mj-ea"/>
                <a:ea typeface="+mj-ea"/>
              </a:rPr>
              <a:t>(30)</a:t>
            </a:r>
            <a:r>
              <a:rPr lang="zh-TW" altLang="en-US" b="1" dirty="0">
                <a:solidFill>
                  <a:srgbClr val="631A03"/>
                </a:solidFill>
                <a:latin typeface="+mj-ea"/>
                <a:ea typeface="+mj-ea"/>
              </a:rPr>
              <a:t>車工鉗工團體組</a:t>
            </a:r>
            <a:r>
              <a:rPr lang="en-US" altLang="zh-TW" b="1" dirty="0">
                <a:solidFill>
                  <a:srgbClr val="631A03"/>
                </a:solidFill>
                <a:latin typeface="+mj-ea"/>
                <a:ea typeface="+mj-ea"/>
              </a:rPr>
              <a:t>』 </a:t>
            </a:r>
          </a:p>
        </p:txBody>
      </p:sp>
      <p:sp>
        <p:nvSpPr>
          <p:cNvPr id="6" name="圓角矩形 5"/>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latin typeface="+mj-ea"/>
                <a:ea typeface="+mj-ea"/>
              </a:rPr>
              <a:t>技藝金手</a:t>
            </a:r>
            <a:r>
              <a:rPr lang="zh-TW" altLang="en-US" sz="6000" b="1" dirty="0" smtClean="0">
                <a:latin typeface="+mj-ea"/>
                <a:ea typeface="+mj-ea"/>
              </a:rPr>
              <a:t>獎</a:t>
            </a:r>
            <a:endParaRPr lang="zh-TW" altLang="en-US" sz="6000" b="1" dirty="0">
              <a:latin typeface="+mj-ea"/>
              <a:ea typeface="+mj-ea"/>
            </a:endParaRPr>
          </a:p>
        </p:txBody>
      </p:sp>
      <p:pic>
        <p:nvPicPr>
          <p:cNvPr id="7"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84188" y="2103176"/>
            <a:ext cx="84803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lnSpc>
                <a:spcPts val="3500"/>
              </a:lnSpc>
              <a:tabLst>
                <a:tab pos="719138" algn="l"/>
              </a:tabLst>
            </a:pPr>
            <a:r>
              <a:rPr lang="zh-TW" altLang="en-US" sz="2400" b="1" dirty="0" smtClean="0">
                <a:solidFill>
                  <a:srgbClr val="631A03"/>
                </a:solidFill>
                <a:latin typeface="+mj-ea"/>
                <a:ea typeface="+mj-ea"/>
              </a:rPr>
              <a:t>榮獲</a:t>
            </a:r>
            <a:r>
              <a:rPr lang="zh-TW" altLang="en-US" sz="2400" b="1" dirty="0" smtClean="0">
                <a:solidFill>
                  <a:srgbClr val="FF0066"/>
                </a:solidFill>
                <a:latin typeface="+mj-ea"/>
                <a:ea typeface="+mj-ea"/>
              </a:rPr>
              <a:t>總統教育獎</a:t>
            </a:r>
            <a:r>
              <a:rPr lang="zh-TW" altLang="en-US" sz="2400" b="1" dirty="0" smtClean="0">
                <a:solidFill>
                  <a:srgbClr val="631A03"/>
                </a:solidFill>
                <a:latin typeface="+mj-ea"/>
                <a:ea typeface="+mj-ea"/>
              </a:rPr>
              <a:t>或於逆境中</a:t>
            </a:r>
            <a:r>
              <a:rPr lang="en-US" altLang="zh-TW" sz="2400" b="1" dirty="0" smtClean="0">
                <a:solidFill>
                  <a:srgbClr val="631A03"/>
                </a:solidFill>
                <a:latin typeface="+mj-ea"/>
                <a:ea typeface="+mj-ea"/>
              </a:rPr>
              <a:t>(</a:t>
            </a:r>
            <a:r>
              <a:rPr lang="zh-TW" altLang="en-US" sz="2400" b="1" dirty="0" smtClean="0">
                <a:solidFill>
                  <a:srgbClr val="631A03"/>
                </a:solidFill>
                <a:latin typeface="+mj-ea"/>
                <a:ea typeface="+mj-ea"/>
              </a:rPr>
              <a:t>家境貧困、身心障礙</a:t>
            </a:r>
            <a:r>
              <a:rPr lang="en-US" altLang="zh-TW" sz="2400" b="1" dirty="0" smtClean="0">
                <a:solidFill>
                  <a:srgbClr val="631A03"/>
                </a:solidFill>
                <a:latin typeface="+mj-ea"/>
                <a:ea typeface="+mj-ea"/>
              </a:rPr>
              <a:t>…</a:t>
            </a:r>
            <a:r>
              <a:rPr lang="zh-TW" altLang="en-US" sz="2400" b="1" dirty="0" smtClean="0">
                <a:solidFill>
                  <a:srgbClr val="631A03"/>
                </a:solidFill>
                <a:latin typeface="+mj-ea"/>
                <a:ea typeface="+mj-ea"/>
              </a:rPr>
              <a:t>等</a:t>
            </a:r>
            <a:r>
              <a:rPr lang="en-US" altLang="zh-TW" sz="2400" b="1" dirty="0" smtClean="0">
                <a:solidFill>
                  <a:srgbClr val="631A03"/>
                </a:solidFill>
                <a:latin typeface="+mj-ea"/>
                <a:ea typeface="+mj-ea"/>
              </a:rPr>
              <a:t>)</a:t>
            </a:r>
            <a:r>
              <a:rPr lang="zh-TW" altLang="en-US" sz="2400" b="1" dirty="0" smtClean="0">
                <a:solidFill>
                  <a:srgbClr val="631A03"/>
                </a:solidFill>
                <a:latin typeface="+mj-ea"/>
                <a:ea typeface="+mj-ea"/>
              </a:rPr>
              <a:t>且在各領域學習</a:t>
            </a:r>
            <a:r>
              <a:rPr lang="en-US" altLang="zh-TW" sz="2400" b="1" dirty="0" smtClean="0">
                <a:solidFill>
                  <a:srgbClr val="631A03"/>
                </a:solidFill>
                <a:latin typeface="+mj-ea"/>
                <a:ea typeface="+mj-ea"/>
              </a:rPr>
              <a:t>(</a:t>
            </a:r>
            <a:r>
              <a:rPr lang="zh-TW" altLang="en-US" sz="2400" b="1" dirty="0" smtClean="0">
                <a:solidFill>
                  <a:srgbClr val="631A03"/>
                </a:solidFill>
                <a:latin typeface="+mj-ea"/>
                <a:ea typeface="+mj-ea"/>
              </a:rPr>
              <a:t>體育運動、藝文、技藝及其他各項競賽方面獲</a:t>
            </a:r>
            <a:r>
              <a:rPr lang="zh-TW" altLang="en-US" sz="2400" b="1" dirty="0" smtClean="0">
                <a:solidFill>
                  <a:srgbClr val="FF0066"/>
                </a:solidFill>
                <a:latin typeface="+mj-ea"/>
                <a:ea typeface="+mj-ea"/>
              </a:rPr>
              <a:t>本縣</a:t>
            </a:r>
            <a:r>
              <a:rPr lang="zh-TW" altLang="en-US" sz="2400" b="1" dirty="0" smtClean="0">
                <a:solidFill>
                  <a:srgbClr val="631A03"/>
                </a:solidFill>
                <a:latin typeface="+mj-ea"/>
                <a:ea typeface="+mj-ea"/>
              </a:rPr>
              <a:t>辦理之各項競賽個人項目</a:t>
            </a:r>
            <a:r>
              <a:rPr lang="zh-TW" altLang="en-US" sz="2400" b="1" dirty="0" smtClean="0">
                <a:solidFill>
                  <a:srgbClr val="FF0066"/>
                </a:solidFill>
                <a:latin typeface="+mj-ea"/>
                <a:ea typeface="+mj-ea"/>
              </a:rPr>
              <a:t>前三名</a:t>
            </a:r>
            <a:r>
              <a:rPr lang="zh-TW" altLang="en-US" sz="2400" b="1" dirty="0" smtClean="0">
                <a:solidFill>
                  <a:srgbClr val="631A03"/>
                </a:solidFill>
                <a:latin typeface="+mj-ea"/>
                <a:ea typeface="+mj-ea"/>
              </a:rPr>
              <a:t>成績者。</a:t>
            </a:r>
            <a:endParaRPr lang="en-US" altLang="zh-TW" sz="2400" b="1" dirty="0" smtClean="0">
              <a:solidFill>
                <a:srgbClr val="631A03"/>
              </a:solidFill>
              <a:latin typeface="+mj-ea"/>
              <a:ea typeface="+mj-ea"/>
            </a:endParaRPr>
          </a:p>
          <a:p>
            <a:pPr eaLnBrk="1" hangingPunct="1">
              <a:lnSpc>
                <a:spcPts val="3500"/>
              </a:lnSpc>
              <a:tabLst>
                <a:tab pos="719138" algn="l"/>
              </a:tabLst>
            </a:pPr>
            <a:endParaRPr lang="zh-TW" altLang="en-US" sz="2400" b="1" dirty="0">
              <a:solidFill>
                <a:srgbClr val="002060"/>
              </a:solidFill>
              <a:latin typeface="+mj-ea"/>
              <a:ea typeface="+mj-ea"/>
            </a:endParaRPr>
          </a:p>
          <a:p>
            <a:pPr eaLnBrk="1" hangingPunct="1">
              <a:lnSpc>
                <a:spcPts val="3200"/>
              </a:lnSpc>
              <a:tabLst>
                <a:tab pos="719138" algn="l"/>
              </a:tabLst>
            </a:pPr>
            <a:r>
              <a:rPr lang="zh-TW" altLang="en-US" sz="2200" b="1" dirty="0">
                <a:solidFill>
                  <a:srgbClr val="631A03"/>
                </a:solidFill>
                <a:latin typeface="+mj-ea"/>
                <a:ea typeface="+mj-ea"/>
              </a:rPr>
              <a:t>註：</a:t>
            </a:r>
            <a:r>
              <a:rPr lang="en-US" altLang="zh-TW" sz="2200" b="1" dirty="0">
                <a:solidFill>
                  <a:srgbClr val="631A03"/>
                </a:solidFill>
                <a:latin typeface="+mj-ea"/>
                <a:ea typeface="+mj-ea"/>
              </a:rPr>
              <a:t>1.</a:t>
            </a:r>
            <a:r>
              <a:rPr lang="zh-TW" altLang="en-US" sz="2200" b="1" dirty="0">
                <a:solidFill>
                  <a:srgbClr val="631A03"/>
                </a:solidFill>
                <a:latin typeface="+mj-ea"/>
                <a:ea typeface="+mj-ea"/>
              </a:rPr>
              <a:t>國小採計</a:t>
            </a:r>
            <a:r>
              <a:rPr lang="zh-TW" altLang="en-US" sz="2200" b="1" dirty="0">
                <a:solidFill>
                  <a:srgbClr val="00B050"/>
                </a:solidFill>
                <a:latin typeface="+mj-ea"/>
                <a:ea typeface="+mj-ea"/>
              </a:rPr>
              <a:t>五、六</a:t>
            </a:r>
            <a:r>
              <a:rPr lang="zh-TW" altLang="en-US" sz="2200" b="1" dirty="0">
                <a:solidFill>
                  <a:srgbClr val="631A03"/>
                </a:solidFill>
                <a:latin typeface="+mj-ea"/>
                <a:ea typeface="+mj-ea"/>
              </a:rPr>
              <a:t>年級。</a:t>
            </a:r>
          </a:p>
          <a:p>
            <a:pPr eaLnBrk="1" hangingPunct="1">
              <a:lnSpc>
                <a:spcPts val="3200"/>
              </a:lnSpc>
              <a:tabLst>
                <a:tab pos="719138" algn="l"/>
              </a:tabLst>
            </a:pPr>
            <a:r>
              <a:rPr lang="en-US" altLang="zh-TW" sz="2200" b="1" dirty="0">
                <a:solidFill>
                  <a:srgbClr val="002060"/>
                </a:solidFill>
                <a:latin typeface="+mj-ea"/>
                <a:ea typeface="+mj-ea"/>
              </a:rPr>
              <a:t>        </a:t>
            </a:r>
            <a:r>
              <a:rPr lang="en-US" altLang="zh-TW" sz="2200" b="1" dirty="0">
                <a:solidFill>
                  <a:srgbClr val="631A03"/>
                </a:solidFill>
                <a:latin typeface="+mj-ea"/>
                <a:ea typeface="+mj-ea"/>
              </a:rPr>
              <a:t>2.</a:t>
            </a:r>
            <a:r>
              <a:rPr lang="zh-TW" altLang="en-US" sz="2200" b="1" dirty="0">
                <a:solidFill>
                  <a:srgbClr val="631A03"/>
                </a:solidFill>
                <a:latin typeface="+mj-ea"/>
                <a:ea typeface="+mj-ea"/>
              </a:rPr>
              <a:t>須檢具相關證明或具體</a:t>
            </a:r>
            <a:r>
              <a:rPr lang="zh-TW" altLang="en-US" sz="2200" b="1" dirty="0" smtClean="0">
                <a:solidFill>
                  <a:srgbClr val="631A03"/>
                </a:solidFill>
                <a:latin typeface="+mj-ea"/>
                <a:ea typeface="+mj-ea"/>
              </a:rPr>
              <a:t>事實及</a:t>
            </a:r>
            <a:r>
              <a:rPr lang="zh-TW" altLang="en-US" sz="2200" b="1" dirty="0" smtClean="0">
                <a:solidFill>
                  <a:srgbClr val="FF0066"/>
                </a:solidFill>
                <a:latin typeface="+mj-ea"/>
                <a:ea typeface="+mj-ea"/>
              </a:rPr>
              <a:t>師長推薦表</a:t>
            </a:r>
            <a:r>
              <a:rPr lang="zh-TW" altLang="en-US" sz="2200" b="1" dirty="0" smtClean="0">
                <a:solidFill>
                  <a:srgbClr val="631A03"/>
                </a:solidFill>
                <a:latin typeface="+mj-ea"/>
                <a:ea typeface="+mj-ea"/>
              </a:rPr>
              <a:t>等</a:t>
            </a:r>
            <a:r>
              <a:rPr lang="zh-TW" altLang="en-US" sz="2200" b="1" dirty="0">
                <a:solidFill>
                  <a:srgbClr val="631A03"/>
                </a:solidFill>
                <a:latin typeface="+mj-ea"/>
                <a:ea typeface="+mj-ea"/>
              </a:rPr>
              <a:t>相關佐證資料。</a:t>
            </a:r>
          </a:p>
          <a:p>
            <a:pPr marL="896938" indent="-896938" eaLnBrk="1" hangingPunct="1">
              <a:lnSpc>
                <a:spcPts val="3200"/>
              </a:lnSpc>
            </a:pPr>
            <a:r>
              <a:rPr lang="en-US" altLang="zh-TW" sz="2200" b="1" dirty="0">
                <a:solidFill>
                  <a:srgbClr val="631A03"/>
                </a:solidFill>
                <a:latin typeface="+mj-ea"/>
                <a:ea typeface="+mj-ea"/>
              </a:rPr>
              <a:t>        3.</a:t>
            </a:r>
            <a:r>
              <a:rPr lang="zh-TW" altLang="en-US" sz="2200" b="1" dirty="0">
                <a:solidFill>
                  <a:srgbClr val="631A03"/>
                </a:solidFill>
                <a:latin typeface="+mj-ea"/>
                <a:ea typeface="+mj-ea"/>
              </a:rPr>
              <a:t>家境貧困係指領取中、低收入戶</a:t>
            </a:r>
            <a:r>
              <a:rPr lang="zh-TW" altLang="en-US" sz="2200" b="1" dirty="0" smtClean="0">
                <a:solidFill>
                  <a:srgbClr val="631A03"/>
                </a:solidFill>
                <a:latin typeface="+mj-ea"/>
                <a:ea typeface="+mj-ea"/>
              </a:rPr>
              <a:t>證明或</a:t>
            </a:r>
            <a:r>
              <a:rPr lang="zh-TW" altLang="en-US" sz="2200" b="1" dirty="0">
                <a:solidFill>
                  <a:srgbClr val="631A03"/>
                </a:solidFill>
                <a:latin typeface="+mj-ea"/>
                <a:ea typeface="+mj-ea"/>
              </a:rPr>
              <a:t>特殊情形並經評審認可值得獎勵者</a:t>
            </a:r>
            <a:r>
              <a:rPr lang="en-US" altLang="zh-TW" sz="2200" b="1" dirty="0" smtClean="0">
                <a:solidFill>
                  <a:srgbClr val="FF0066"/>
                </a:solidFill>
                <a:latin typeface="+mj-ea"/>
                <a:ea typeface="+mj-ea"/>
              </a:rPr>
              <a:t>(</a:t>
            </a:r>
            <a:r>
              <a:rPr lang="zh-TW" altLang="en-US" sz="2200" b="1" dirty="0" smtClean="0">
                <a:solidFill>
                  <a:srgbClr val="FF0066"/>
                </a:solidFill>
                <a:latin typeface="+mj-ea"/>
                <a:ea typeface="+mj-ea"/>
              </a:rPr>
              <a:t>請於推薦表詳述</a:t>
            </a:r>
            <a:r>
              <a:rPr lang="en-US" altLang="zh-TW" sz="2200" b="1" dirty="0" smtClean="0">
                <a:solidFill>
                  <a:srgbClr val="FF0066"/>
                </a:solidFill>
                <a:latin typeface="+mj-ea"/>
                <a:ea typeface="+mj-ea"/>
              </a:rPr>
              <a:t>)</a:t>
            </a:r>
            <a:r>
              <a:rPr lang="zh-TW" altLang="en-US" sz="2200" b="1" dirty="0">
                <a:solidFill>
                  <a:srgbClr val="631A03"/>
                </a:solidFill>
                <a:latin typeface="+mj-ea"/>
                <a:ea typeface="+mj-ea"/>
              </a:rPr>
              <a:t>。</a:t>
            </a:r>
          </a:p>
          <a:p>
            <a:pPr eaLnBrk="1" hangingPunct="1">
              <a:lnSpc>
                <a:spcPts val="3200"/>
              </a:lnSpc>
              <a:tabLst>
                <a:tab pos="719138" algn="l"/>
              </a:tabLst>
            </a:pPr>
            <a:r>
              <a:rPr lang="en-US" altLang="zh-TW" sz="2200" b="1" dirty="0">
                <a:solidFill>
                  <a:srgbClr val="631A03"/>
                </a:solidFill>
                <a:latin typeface="+mj-ea"/>
                <a:ea typeface="+mj-ea"/>
              </a:rPr>
              <a:t>        4.</a:t>
            </a:r>
            <a:r>
              <a:rPr lang="zh-TW" altLang="en-US" sz="2200" b="1" dirty="0">
                <a:solidFill>
                  <a:srgbClr val="00B050"/>
                </a:solidFill>
                <a:latin typeface="+mj-ea"/>
                <a:ea typeface="+mj-ea"/>
              </a:rPr>
              <a:t>身心障礙</a:t>
            </a:r>
            <a:r>
              <a:rPr lang="zh-TW" altLang="en-US" sz="2200" b="1" dirty="0">
                <a:solidFill>
                  <a:srgbClr val="631A03"/>
                </a:solidFill>
                <a:latin typeface="+mj-ea"/>
                <a:ea typeface="+mj-ea"/>
              </a:rPr>
              <a:t>係指領取身心障礙手冊者</a:t>
            </a:r>
            <a:r>
              <a:rPr lang="zh-TW" altLang="en-US" sz="2200" b="1" dirty="0" smtClean="0">
                <a:solidFill>
                  <a:srgbClr val="631A03"/>
                </a:solidFill>
                <a:latin typeface="+mj-ea"/>
                <a:ea typeface="+mj-ea"/>
              </a:rPr>
              <a:t>。</a:t>
            </a:r>
            <a:endParaRPr lang="zh-TW" altLang="en-US" sz="2200" b="1" dirty="0">
              <a:solidFill>
                <a:srgbClr val="631A03"/>
              </a:solidFill>
              <a:latin typeface="+mj-ea"/>
              <a:ea typeface="+mj-ea"/>
            </a:endParaRPr>
          </a:p>
        </p:txBody>
      </p:sp>
      <p:pic>
        <p:nvPicPr>
          <p:cNvPr id="4"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9650" y="332656"/>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圓角矩形 4"/>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逆境奮發獎</a:t>
            </a:r>
            <a:endParaRPr lang="zh-TW" altLang="en-US" sz="6000" b="1" dirty="0">
              <a:latin typeface="+mj-ea"/>
              <a:ea typeface="+mj-ea"/>
            </a:endParaRPr>
          </a:p>
        </p:txBody>
      </p:sp>
      <p:sp>
        <p:nvSpPr>
          <p:cNvPr id="7" name="矩形 6"/>
          <p:cNvSpPr/>
          <p:nvPr/>
        </p:nvSpPr>
        <p:spPr>
          <a:xfrm>
            <a:off x="467544" y="1484784"/>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圓角矩形圖說文字 1"/>
          <p:cNvSpPr/>
          <p:nvPr/>
        </p:nvSpPr>
        <p:spPr>
          <a:xfrm>
            <a:off x="1619672" y="509181"/>
            <a:ext cx="3070714" cy="1320949"/>
          </a:xfrm>
          <a:prstGeom prst="wedgeRoundRectCallout">
            <a:avLst>
              <a:gd name="adj1" fmla="val 69342"/>
              <a:gd name="adj2" fmla="val 19839"/>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14" name="文字方塊 1"/>
          <p:cNvSpPr txBox="1">
            <a:spLocks noChangeArrowheads="1"/>
          </p:cNvSpPr>
          <p:nvPr/>
        </p:nvSpPr>
        <p:spPr bwMode="auto">
          <a:xfrm>
            <a:off x="611560" y="2060848"/>
            <a:ext cx="784999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Perpetua" pitchFamily="18" charset="0"/>
                <a:ea typeface="新細明體" pitchFamily="18" charset="-120"/>
              </a:defRPr>
            </a:lvl1pPr>
            <a:lvl2pPr marL="742950" indent="-285750">
              <a:defRPr sz="2400">
                <a:solidFill>
                  <a:schemeClr val="tx1"/>
                </a:solidFill>
                <a:latin typeface="Perpetua" pitchFamily="18" charset="0"/>
                <a:ea typeface="新細明體" pitchFamily="18" charset="-120"/>
              </a:defRPr>
            </a:lvl2pPr>
            <a:lvl3pPr marL="1143000">
              <a:defRPr sz="2000">
                <a:solidFill>
                  <a:schemeClr val="tx1"/>
                </a:solidFill>
                <a:latin typeface="Perpetua" pitchFamily="18" charset="0"/>
                <a:ea typeface="新細明體" pitchFamily="18" charset="-120"/>
              </a:defRPr>
            </a:lvl3pPr>
            <a:lvl4pPr marL="1600200">
              <a:defRPr sz="2000">
                <a:solidFill>
                  <a:schemeClr val="tx1"/>
                </a:solidFill>
                <a:latin typeface="Perpetua" pitchFamily="18" charset="0"/>
                <a:ea typeface="新細明體" pitchFamily="18" charset="-120"/>
              </a:defRPr>
            </a:lvl4pPr>
            <a:lvl5pPr marL="2057400">
              <a:defRPr sz="2000">
                <a:solidFill>
                  <a:schemeClr val="tx1"/>
                </a:solidFill>
                <a:latin typeface="Perpetua" pitchFamily="18" charset="0"/>
                <a:ea typeface="新細明體" pitchFamily="18" charset="-12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ea typeface="新細明體" pitchFamily="18" charset="-12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ea typeface="新細明體" pitchFamily="18" charset="-12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ea typeface="新細明體" pitchFamily="18" charset="-12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ea typeface="新細明體" pitchFamily="18" charset="-120"/>
              </a:defRPr>
            </a:lvl9pPr>
          </a:lstStyle>
          <a:p>
            <a:pPr eaLnBrk="1" hangingPunct="1">
              <a:defRPr/>
            </a:pPr>
            <a:r>
              <a:rPr lang="en-US" altLang="zh-TW" sz="3200" b="1" dirty="0" smtClean="0">
                <a:solidFill>
                  <a:srgbClr val="FF0066"/>
                </a:solidFill>
                <a:latin typeface="+mj-ea"/>
                <a:ea typeface="+mj-ea"/>
              </a:rPr>
              <a:t>1.</a:t>
            </a:r>
            <a:r>
              <a:rPr lang="zh-TW" altLang="en-US" sz="3200" b="1" dirty="0">
                <a:solidFill>
                  <a:srgbClr val="FF0066"/>
                </a:solidFill>
                <a:latin typeface="+mj-ea"/>
                <a:ea typeface="+mj-ea"/>
              </a:rPr>
              <a:t>需附</a:t>
            </a:r>
            <a:r>
              <a:rPr lang="zh-TW" altLang="en-US" sz="3200" b="1" dirty="0" smtClean="0">
                <a:solidFill>
                  <a:srgbClr val="FF0066"/>
                </a:solidFill>
                <a:latin typeface="+mj-ea"/>
                <a:ea typeface="+mj-ea"/>
              </a:rPr>
              <a:t>推薦函</a:t>
            </a:r>
            <a:endParaRPr lang="en-US" altLang="zh-TW" sz="3200" b="1" dirty="0" smtClean="0">
              <a:solidFill>
                <a:srgbClr val="FF0066"/>
              </a:solidFill>
              <a:latin typeface="+mj-ea"/>
              <a:ea typeface="+mj-ea"/>
            </a:endParaRPr>
          </a:p>
          <a:p>
            <a:pPr eaLnBrk="1" hangingPunct="1">
              <a:defRPr/>
            </a:pPr>
            <a:endParaRPr lang="en-US" altLang="zh-TW" sz="3200" b="1" dirty="0" smtClean="0">
              <a:solidFill>
                <a:srgbClr val="FF0066"/>
              </a:solidFill>
              <a:latin typeface="+mj-ea"/>
              <a:ea typeface="+mj-ea"/>
            </a:endParaRPr>
          </a:p>
          <a:p>
            <a:pPr eaLnBrk="1" hangingPunct="1">
              <a:defRPr/>
            </a:pPr>
            <a:r>
              <a:rPr lang="en-US" altLang="zh-TW" sz="3200" b="1" dirty="0" smtClean="0">
                <a:solidFill>
                  <a:srgbClr val="FF0066"/>
                </a:solidFill>
                <a:latin typeface="+mj-ea"/>
                <a:ea typeface="+mj-ea"/>
              </a:rPr>
              <a:t>2.</a:t>
            </a:r>
            <a:r>
              <a:rPr lang="zh-TW" altLang="en-US" sz="3200" b="1" dirty="0" smtClean="0">
                <a:solidFill>
                  <a:srgbClr val="FF0066"/>
                </a:solidFill>
                <a:latin typeface="+mj-ea"/>
                <a:ea typeface="+mj-ea"/>
              </a:rPr>
              <a:t>因為要夠逆境</a:t>
            </a:r>
            <a:r>
              <a:rPr lang="en-US" altLang="zh-TW" sz="3200" b="1" dirty="0" smtClean="0">
                <a:solidFill>
                  <a:srgbClr val="FF0066"/>
                </a:solidFill>
                <a:latin typeface="+mj-ea"/>
                <a:ea typeface="+mj-ea"/>
              </a:rPr>
              <a:t>—</a:t>
            </a:r>
          </a:p>
          <a:p>
            <a:pPr eaLnBrk="1" hangingPunct="1">
              <a:defRPr/>
            </a:pPr>
            <a:r>
              <a:rPr lang="zh-TW" altLang="en-US" sz="3200" b="1" dirty="0" smtClean="0">
                <a:solidFill>
                  <a:srgbClr val="FF0066"/>
                </a:solidFill>
                <a:latin typeface="+mj-ea"/>
                <a:ea typeface="+mj-ea"/>
              </a:rPr>
              <a:t>   </a:t>
            </a:r>
            <a:endParaRPr lang="en-US" altLang="zh-TW" sz="3200" b="1" dirty="0" smtClean="0">
              <a:solidFill>
                <a:srgbClr val="FF0066"/>
              </a:solidFill>
              <a:latin typeface="+mj-ea"/>
              <a:ea typeface="+mj-ea"/>
            </a:endParaRPr>
          </a:p>
          <a:p>
            <a:pPr>
              <a:defRPr/>
            </a:pPr>
            <a:r>
              <a:rPr lang="zh-TW" altLang="en-US" sz="3200" b="1" dirty="0" smtClean="0">
                <a:solidFill>
                  <a:srgbClr val="631A03"/>
                </a:solidFill>
                <a:latin typeface="+mj-ea"/>
                <a:ea typeface="+mj-ea"/>
              </a:rPr>
              <a:t>         ◎中低收入戶證明  </a:t>
            </a:r>
            <a:endParaRPr lang="en-US" altLang="zh-TW" sz="3200" b="1" dirty="0" smtClean="0">
              <a:solidFill>
                <a:srgbClr val="631A03"/>
              </a:solidFill>
              <a:latin typeface="+mj-ea"/>
              <a:ea typeface="+mj-ea"/>
            </a:endParaRPr>
          </a:p>
          <a:p>
            <a:pPr>
              <a:defRPr/>
            </a:pPr>
            <a:r>
              <a:rPr lang="zh-TW" altLang="en-US" sz="3200" b="1" dirty="0" smtClean="0">
                <a:solidFill>
                  <a:srgbClr val="631A03"/>
                </a:solidFill>
                <a:latin typeface="+mj-ea"/>
                <a:ea typeface="+mj-ea"/>
              </a:rPr>
              <a:t>         ◎身心障礙手冊</a:t>
            </a:r>
            <a:endParaRPr lang="en-US" altLang="zh-TW" sz="3200" b="1" dirty="0" smtClean="0">
              <a:solidFill>
                <a:srgbClr val="631A03"/>
              </a:solidFill>
              <a:latin typeface="+mj-ea"/>
              <a:ea typeface="+mj-ea"/>
            </a:endParaRPr>
          </a:p>
          <a:p>
            <a:pPr>
              <a:defRPr/>
            </a:pPr>
            <a:r>
              <a:rPr lang="zh-TW" altLang="en-US" sz="3200" b="1" dirty="0" smtClean="0">
                <a:solidFill>
                  <a:srgbClr val="631A03"/>
                </a:solidFill>
                <a:latin typeface="+mj-ea"/>
                <a:ea typeface="+mj-ea"/>
              </a:rPr>
              <a:t>         ◎特殊情形並經評審認可值得獎勵者</a:t>
            </a:r>
            <a:endParaRPr lang="en-US" altLang="zh-TW" sz="3200" b="1" dirty="0" smtClean="0">
              <a:solidFill>
                <a:srgbClr val="631A03"/>
              </a:solidFill>
              <a:latin typeface="+mj-ea"/>
              <a:ea typeface="+mj-ea"/>
            </a:endParaRPr>
          </a:p>
          <a:p>
            <a:pPr>
              <a:defRPr/>
            </a:pPr>
            <a:endParaRPr lang="en-US" altLang="zh-TW" sz="3200" b="1" dirty="0" smtClean="0">
              <a:solidFill>
                <a:srgbClr val="FF0066"/>
              </a:solidFill>
              <a:latin typeface="+mj-ea"/>
              <a:ea typeface="+mj-ea"/>
            </a:endParaRPr>
          </a:p>
          <a:p>
            <a:pPr eaLnBrk="1" hangingPunct="1">
              <a:defRPr/>
            </a:pPr>
            <a:r>
              <a:rPr lang="en-US" altLang="zh-TW" sz="3200" b="1" dirty="0" smtClean="0">
                <a:solidFill>
                  <a:srgbClr val="FF0066"/>
                </a:solidFill>
                <a:latin typeface="+mj-ea"/>
                <a:ea typeface="+mj-ea"/>
              </a:rPr>
              <a:t>3.</a:t>
            </a:r>
            <a:r>
              <a:rPr lang="zh-TW" altLang="en-US" sz="3200" b="1" dirty="0" smtClean="0">
                <a:solidFill>
                  <a:srgbClr val="FF0066"/>
                </a:solidFill>
                <a:latin typeface="+mj-ea"/>
                <a:ea typeface="+mj-ea"/>
              </a:rPr>
              <a:t>要夠奮發</a:t>
            </a:r>
            <a:r>
              <a:rPr lang="en-US" altLang="zh-TW" sz="3200" b="1" dirty="0" smtClean="0">
                <a:solidFill>
                  <a:srgbClr val="FF0066"/>
                </a:solidFill>
                <a:latin typeface="+mj-ea"/>
                <a:ea typeface="+mj-ea"/>
              </a:rPr>
              <a:t>—</a:t>
            </a:r>
            <a:r>
              <a:rPr lang="zh-TW" altLang="en-US" sz="3200" b="1" dirty="0" smtClean="0">
                <a:solidFill>
                  <a:srgbClr val="FF0066"/>
                </a:solidFill>
                <a:latin typeface="+mj-ea"/>
                <a:ea typeface="+mj-ea"/>
              </a:rPr>
              <a:t>獎狀</a:t>
            </a:r>
            <a:r>
              <a:rPr lang="en-US" altLang="zh-TW" sz="3200" b="1" dirty="0" smtClean="0">
                <a:solidFill>
                  <a:srgbClr val="FF0066"/>
                </a:solidFill>
                <a:latin typeface="+mj-ea"/>
                <a:ea typeface="+mj-ea"/>
              </a:rPr>
              <a:t>(</a:t>
            </a:r>
            <a:r>
              <a:rPr lang="zh-TW" altLang="en-US" sz="3200" b="1" dirty="0" smtClean="0">
                <a:solidFill>
                  <a:srgbClr val="FF0066"/>
                </a:solidFill>
                <a:latin typeface="+mj-ea"/>
                <a:ea typeface="+mj-ea"/>
              </a:rPr>
              <a:t>縣級個人競賽前三名</a:t>
            </a:r>
            <a:r>
              <a:rPr lang="en-US" altLang="zh-TW" sz="3200" b="1" dirty="0" smtClean="0">
                <a:solidFill>
                  <a:srgbClr val="FF0066"/>
                </a:solidFill>
                <a:latin typeface="+mj-ea"/>
                <a:ea typeface="+mj-ea"/>
              </a:rPr>
              <a:t>)</a:t>
            </a:r>
          </a:p>
          <a:p>
            <a:pPr eaLnBrk="1" hangingPunct="1">
              <a:defRPr/>
            </a:pPr>
            <a:endParaRPr lang="zh-TW" altLang="en-US" sz="2400" b="1" dirty="0" smtClean="0">
              <a:latin typeface="+mj-ea"/>
              <a:ea typeface="+mj-ea"/>
            </a:endParaRPr>
          </a:p>
        </p:txBody>
      </p:sp>
      <p:sp>
        <p:nvSpPr>
          <p:cNvPr id="39939" name="矩形 1"/>
          <p:cNvSpPr>
            <a:spLocks noChangeArrowheads="1"/>
          </p:cNvSpPr>
          <p:nvPr/>
        </p:nvSpPr>
        <p:spPr bwMode="auto">
          <a:xfrm>
            <a:off x="1763688" y="762635"/>
            <a:ext cx="31565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5400" b="1" dirty="0">
                <a:solidFill>
                  <a:schemeClr val="bg1"/>
                </a:solidFill>
                <a:latin typeface="+mj-ea"/>
                <a:ea typeface="+mj-ea"/>
              </a:rPr>
              <a:t>請</a:t>
            </a:r>
            <a:r>
              <a:rPr lang="zh-TW" altLang="en-US" sz="5400" b="1" dirty="0" smtClean="0">
                <a:solidFill>
                  <a:schemeClr val="bg1"/>
                </a:solidFill>
                <a:latin typeface="+mj-ea"/>
                <a:ea typeface="+mj-ea"/>
              </a:rPr>
              <a:t>注意</a:t>
            </a:r>
            <a:r>
              <a:rPr lang="en-US" altLang="zh-TW" sz="5400" b="1" dirty="0" smtClean="0">
                <a:solidFill>
                  <a:schemeClr val="bg1"/>
                </a:solidFill>
                <a:latin typeface="+mj-ea"/>
                <a:ea typeface="+mj-ea"/>
              </a:rPr>
              <a:t>~</a:t>
            </a:r>
            <a:endParaRPr lang="zh-TW" altLang="en-US" sz="5400" b="1" dirty="0">
              <a:solidFill>
                <a:schemeClr val="bg1"/>
              </a:solidFill>
              <a:latin typeface="+mj-ea"/>
              <a:ea typeface="+mj-ea"/>
            </a:endParaRPr>
          </a:p>
        </p:txBody>
      </p:sp>
      <p:pic>
        <p:nvPicPr>
          <p:cNvPr id="39940" name="Picture 65" descr="j0446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579954"/>
            <a:ext cx="237172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07504" y="2780928"/>
            <a:ext cx="3960440" cy="22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lnSpc>
                <a:spcPts val="3300"/>
              </a:lnSpc>
              <a:tabLst>
                <a:tab pos="719138" algn="l"/>
              </a:tabLst>
            </a:pPr>
            <a:r>
              <a:rPr lang="zh-TW" altLang="en-US" sz="2800" b="1" dirty="0" smtClean="0">
                <a:solidFill>
                  <a:srgbClr val="631A03"/>
                </a:solidFill>
                <a:latin typeface="+mj-ea"/>
                <a:ea typeface="+mj-ea"/>
              </a:rPr>
              <a:t>榮獲附件一表列之任一競賽個人項目</a:t>
            </a:r>
            <a:r>
              <a:rPr lang="zh-TW" altLang="en-US" sz="2800" b="1" dirty="0" smtClean="0">
                <a:solidFill>
                  <a:srgbClr val="FF0066"/>
                </a:solidFill>
                <a:latin typeface="+mj-ea"/>
                <a:ea typeface="+mj-ea"/>
              </a:rPr>
              <a:t>前六名</a:t>
            </a:r>
            <a:r>
              <a:rPr lang="zh-TW" altLang="en-US" sz="2800" b="1" dirty="0" smtClean="0">
                <a:solidFill>
                  <a:srgbClr val="631A03"/>
                </a:solidFill>
                <a:latin typeface="+mj-ea"/>
                <a:ea typeface="+mj-ea"/>
              </a:rPr>
              <a:t>成績者。。</a:t>
            </a:r>
            <a:endParaRPr lang="zh-TW" altLang="en-US" sz="2800" b="1" dirty="0">
              <a:solidFill>
                <a:srgbClr val="631A03"/>
              </a:solidFill>
              <a:latin typeface="+mj-ea"/>
              <a:ea typeface="+mj-ea"/>
            </a:endParaRPr>
          </a:p>
          <a:p>
            <a:pPr algn="just" eaLnBrk="1" hangingPunct="1">
              <a:lnSpc>
                <a:spcPts val="3300"/>
              </a:lnSpc>
              <a:tabLst>
                <a:tab pos="719138" algn="l"/>
              </a:tabLst>
            </a:pPr>
            <a:r>
              <a:rPr lang="en-US" altLang="zh-TW" sz="2400" b="1" dirty="0" smtClean="0">
                <a:solidFill>
                  <a:srgbClr val="631A03"/>
                </a:solidFill>
                <a:latin typeface="+mj-ea"/>
                <a:ea typeface="+mj-ea"/>
              </a:rPr>
              <a:t>(</a:t>
            </a:r>
            <a:r>
              <a:rPr lang="zh-TW" altLang="en-US" sz="2400" b="1" dirty="0">
                <a:solidFill>
                  <a:srgbClr val="631A03"/>
                </a:solidFill>
                <a:latin typeface="+mj-ea"/>
                <a:ea typeface="+mj-ea"/>
              </a:rPr>
              <a:t>註：</a:t>
            </a:r>
            <a:r>
              <a:rPr lang="en-US" altLang="zh-TW" sz="2400" b="1" dirty="0">
                <a:solidFill>
                  <a:srgbClr val="631A03"/>
                </a:solidFill>
                <a:latin typeface="+mj-ea"/>
                <a:ea typeface="+mj-ea"/>
              </a:rPr>
              <a:t>1.</a:t>
            </a:r>
            <a:r>
              <a:rPr lang="zh-TW" altLang="en-US" sz="2400" b="1" dirty="0">
                <a:solidFill>
                  <a:srgbClr val="631A03"/>
                </a:solidFill>
                <a:latin typeface="+mj-ea"/>
                <a:ea typeface="+mj-ea"/>
              </a:rPr>
              <a:t>國小採計五、六</a:t>
            </a:r>
            <a:r>
              <a:rPr lang="zh-TW" altLang="en-US" sz="2400" b="1" dirty="0" smtClean="0">
                <a:solidFill>
                  <a:srgbClr val="631A03"/>
                </a:solidFill>
                <a:latin typeface="+mj-ea"/>
                <a:ea typeface="+mj-ea"/>
              </a:rPr>
              <a:t>年級</a:t>
            </a:r>
            <a:endParaRPr lang="en-US" altLang="zh-TW" sz="2400" b="1" dirty="0" smtClean="0">
              <a:solidFill>
                <a:srgbClr val="631A03"/>
              </a:solidFill>
              <a:latin typeface="+mj-ea"/>
              <a:ea typeface="+mj-ea"/>
            </a:endParaRPr>
          </a:p>
          <a:p>
            <a:pPr marL="628650" algn="just" eaLnBrk="1" hangingPunct="1">
              <a:lnSpc>
                <a:spcPts val="3300"/>
              </a:lnSpc>
            </a:pPr>
            <a:r>
              <a:rPr lang="en-US" altLang="zh-TW" sz="2400" b="1" dirty="0" smtClean="0">
                <a:solidFill>
                  <a:srgbClr val="631A03"/>
                </a:solidFill>
                <a:latin typeface="+mj-ea"/>
                <a:ea typeface="+mj-ea"/>
              </a:rPr>
              <a:t> </a:t>
            </a:r>
            <a:r>
              <a:rPr lang="en-US" altLang="zh-TW" sz="2400" b="1" dirty="0">
                <a:solidFill>
                  <a:srgbClr val="631A03"/>
                </a:solidFill>
                <a:latin typeface="+mj-ea"/>
                <a:ea typeface="+mj-ea"/>
              </a:rPr>
              <a:t>2.</a:t>
            </a:r>
            <a:r>
              <a:rPr lang="zh-TW" altLang="en-US" sz="2400" b="1" dirty="0">
                <a:solidFill>
                  <a:srgbClr val="631A03"/>
                </a:solidFill>
                <a:latin typeface="+mj-ea"/>
                <a:ea typeface="+mj-ea"/>
              </a:rPr>
              <a:t>須有佐證資料</a:t>
            </a:r>
            <a:r>
              <a:rPr lang="en-US" altLang="zh-TW" sz="2400" b="1" dirty="0">
                <a:solidFill>
                  <a:srgbClr val="631A03"/>
                </a:solidFill>
                <a:latin typeface="+mj-ea"/>
                <a:ea typeface="+mj-ea"/>
              </a:rPr>
              <a:t>)</a:t>
            </a:r>
            <a:r>
              <a:rPr lang="zh-TW" altLang="en-US" sz="2400" b="1" dirty="0">
                <a:solidFill>
                  <a:srgbClr val="631A03"/>
                </a:solidFill>
                <a:latin typeface="+mj-ea"/>
                <a:ea typeface="+mj-ea"/>
              </a:rPr>
              <a:t>。</a:t>
            </a:r>
          </a:p>
        </p:txBody>
      </p:sp>
      <p:sp>
        <p:nvSpPr>
          <p:cNvPr id="6" name="圓角矩形 5"/>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科學創意獎</a:t>
            </a:r>
            <a:endParaRPr lang="zh-TW" altLang="en-US" sz="6000" b="1" dirty="0">
              <a:latin typeface="+mj-ea"/>
              <a:ea typeface="+mj-ea"/>
            </a:endParaRPr>
          </a:p>
        </p:txBody>
      </p:sp>
      <p:pic>
        <p:nvPicPr>
          <p:cNvPr id="7"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07504" y="2060847"/>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
        <p:nvSpPr>
          <p:cNvPr id="9" name="Rectangle 8"/>
          <p:cNvSpPr>
            <a:spLocks noChangeArrowheads="1"/>
          </p:cNvSpPr>
          <p:nvPr/>
        </p:nvSpPr>
        <p:spPr bwMode="auto">
          <a:xfrm>
            <a:off x="-18256" y="6015191"/>
            <a:ext cx="9162256" cy="707886"/>
          </a:xfrm>
          <a:prstGeom prst="rect">
            <a:avLst/>
          </a:prstGeom>
          <a:solidFill>
            <a:schemeClr val="accent6"/>
          </a:solidFill>
          <a:ln w="76200">
            <a:noFill/>
            <a:miter lim="800000"/>
            <a:headEnd/>
            <a:tailEnd/>
          </a:ln>
          <a:effectLst/>
        </p:spPr>
        <p:txBody>
          <a:bodyPr wrap="square">
            <a:spAutoFit/>
          </a:bodyPr>
          <a:lstStyle/>
          <a:p>
            <a:pPr lvl="1" eaLnBrk="1" hangingPunct="1"/>
            <a:r>
              <a:rPr lang="zh-TW" altLang="en-US" sz="2000" b="1" dirty="0" smtClean="0">
                <a:solidFill>
                  <a:schemeClr val="bg1"/>
                </a:solidFill>
                <a:latin typeface="+mj-ea"/>
                <a:ea typeface="+mj-ea"/>
              </a:rPr>
              <a:t>國中部分</a:t>
            </a:r>
            <a:r>
              <a:rPr lang="en-US" altLang="zh-TW" sz="2000" b="1" dirty="0" smtClean="0">
                <a:solidFill>
                  <a:schemeClr val="bg1"/>
                </a:solidFill>
                <a:latin typeface="+mj-ea"/>
                <a:ea typeface="+mj-ea"/>
              </a:rPr>
              <a:t>3</a:t>
            </a:r>
            <a:r>
              <a:rPr lang="zh-TW" altLang="en-US" sz="2000" b="1" dirty="0" smtClean="0">
                <a:solidFill>
                  <a:schemeClr val="bg1"/>
                </a:solidFill>
                <a:latin typeface="+mj-ea"/>
                <a:ea typeface="+mj-ea"/>
              </a:rPr>
              <a:t>人（含）以下；</a:t>
            </a:r>
          </a:p>
          <a:p>
            <a:pPr lvl="1" eaLnBrk="1" hangingPunct="1"/>
            <a:r>
              <a:rPr lang="zh-TW" altLang="en-US" sz="2000" b="1" dirty="0" smtClean="0">
                <a:solidFill>
                  <a:schemeClr val="bg1"/>
                </a:solidFill>
                <a:latin typeface="+mj-ea"/>
                <a:ea typeface="+mj-ea"/>
              </a:rPr>
              <a:t>國小部分</a:t>
            </a:r>
            <a:r>
              <a:rPr lang="en-US" altLang="zh-TW" sz="2000" b="1" dirty="0" smtClean="0">
                <a:solidFill>
                  <a:schemeClr val="bg1"/>
                </a:solidFill>
                <a:latin typeface="+mj-ea"/>
                <a:ea typeface="+mj-ea"/>
              </a:rPr>
              <a:t>6</a:t>
            </a:r>
            <a:r>
              <a:rPr lang="zh-TW" altLang="en-US" sz="2000" b="1" dirty="0" smtClean="0">
                <a:solidFill>
                  <a:schemeClr val="bg1"/>
                </a:solidFill>
                <a:latin typeface="+mj-ea"/>
                <a:ea typeface="+mj-ea"/>
              </a:rPr>
              <a:t>人（含）以下比照個人項目辦理。</a:t>
            </a:r>
            <a:endParaRPr lang="zh-TW" altLang="en-US" sz="2000" b="1" dirty="0">
              <a:solidFill>
                <a:schemeClr val="bg1"/>
              </a:solidFill>
              <a:latin typeface="+mj-ea"/>
              <a:ea typeface="+mj-ea"/>
            </a:endParaRP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75" y="2204864"/>
            <a:ext cx="4983126" cy="357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zh-TW" b="1" dirty="0" smtClean="0">
                <a:solidFill>
                  <a:srgbClr val="631A03"/>
                </a:solidFill>
                <a:latin typeface="微軟正黑體" panose="020B0604030504040204" pitchFamily="34" charset="-120"/>
                <a:ea typeface="微軟正黑體" panose="020B0604030504040204" pitchFamily="34" charset="-120"/>
              </a:rPr>
              <a:t>科學創意獎</a:t>
            </a:r>
            <a:endParaRPr lang="zh-TW" altLang="en-US" dirty="0" smtClean="0">
              <a:solidFill>
                <a:srgbClr val="631A03"/>
              </a:solidFill>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052244294"/>
              </p:ext>
            </p:extLst>
          </p:nvPr>
        </p:nvGraphicFramePr>
        <p:xfrm>
          <a:off x="827088" y="1700213"/>
          <a:ext cx="7632700" cy="4032248"/>
        </p:xfrm>
        <a:graphic>
          <a:graphicData uri="http://schemas.openxmlformats.org/drawingml/2006/table">
            <a:tbl>
              <a:tblPr firstRow="1" firstCol="1" bandRow="1">
                <a:tableStyleId>{5C22544A-7EE6-4342-B048-85BDC9FD1C3A}</a:tableStyleId>
              </a:tblPr>
              <a:tblGrid>
                <a:gridCol w="787843"/>
                <a:gridCol w="3732330"/>
                <a:gridCol w="3112527"/>
              </a:tblGrid>
              <a:tr h="504031">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序號</a:t>
                      </a:r>
                      <a:endParaRPr lang="zh-TW" sz="1600"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競賽名稱</a:t>
                      </a:r>
                      <a:endParaRPr lang="zh-TW" sz="1600"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主辦單位</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中華民國中小學科學展覽會</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國立臺灣科學教育館</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臺灣國際科學展覽會</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國立臺灣科學教育館</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3</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環境知識競賽</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行政院環境保護署</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4</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原住民雲端科展</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原住民族委員會</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5</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臺灣能</a:t>
                      </a:r>
                      <a:r>
                        <a:rPr lang="en-US" sz="1800" b="1" kern="100">
                          <a:effectLst/>
                          <a:latin typeface="微軟正黑體" panose="020B0604030504040204" pitchFamily="34" charset="-120"/>
                          <a:ea typeface="微軟正黑體" panose="020B0604030504040204" pitchFamily="34" charset="-120"/>
                        </a:rPr>
                        <a:t>-</a:t>
                      </a:r>
                      <a:r>
                        <a:rPr lang="zh-TW" sz="1800" b="1" u="sng" kern="100">
                          <a:effectLst/>
                          <a:latin typeface="微軟正黑體" panose="020B0604030504040204" pitchFamily="34" charset="-120"/>
                          <a:ea typeface="微軟正黑體" panose="020B0604030504040204" pitchFamily="34" charset="-120"/>
                        </a:rPr>
                        <a:t>潔</a:t>
                      </a:r>
                      <a:r>
                        <a:rPr lang="zh-TW" sz="1800" b="1" kern="100">
                          <a:effectLst/>
                          <a:latin typeface="微軟正黑體" panose="020B0604030504040204" pitchFamily="34" charset="-120"/>
                          <a:ea typeface="微軟正黑體" panose="020B0604030504040204" pitchFamily="34" charset="-120"/>
                        </a:rPr>
                        <a:t>能科技創意實作競賽</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國立科學工藝博物館</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6</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全國能源科技創意實作競賽</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教育部</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r h="504031">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7</a:t>
                      </a:r>
                      <a:endParaRPr lang="zh-TW" sz="1600"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a:effectLst/>
                          <a:latin typeface="微軟正黑體" panose="020B0604030504040204" pitchFamily="34" charset="-120"/>
                          <a:ea typeface="微軟正黑體" panose="020B0604030504040204" pitchFamily="34" charset="-120"/>
                        </a:rPr>
                        <a:t>自造教育及創新科技創意實作競賽</a:t>
                      </a:r>
                      <a:endParaRPr lang="zh-TW" sz="1600" b="1" kern="100">
                        <a:effectLst/>
                        <a:latin typeface="微軟正黑體" panose="020B0604030504040204" pitchFamily="34" charset="-120"/>
                        <a:ea typeface="微軟正黑體" panose="020B0604030504040204" pitchFamily="34" charset="-120"/>
                      </a:endParaRPr>
                    </a:p>
                  </a:txBody>
                  <a:tcPr marL="68579" marR="68579"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教育部國民及學前教育署</a:t>
                      </a:r>
                      <a:endParaRPr lang="zh-TW" sz="1600" b="1" kern="100" dirty="0">
                        <a:effectLst/>
                        <a:latin typeface="微軟正黑體" panose="020B0604030504040204" pitchFamily="34" charset="-120"/>
                        <a:ea typeface="微軟正黑體" panose="020B0604030504040204" pitchFamily="34" charset="-120"/>
                      </a:endParaRPr>
                    </a:p>
                  </a:txBody>
                  <a:tcPr marL="68579" marR="68579" marT="0" marB="0" anchor="ctr"/>
                </a:tc>
              </a:tr>
            </a:tbl>
          </a:graphicData>
        </a:graphic>
      </p:graphicFrame>
    </p:spTree>
    <p:extLst>
      <p:ext uri="{BB962C8B-B14F-4D97-AF65-F5344CB8AC3E}">
        <p14:creationId xmlns:p14="http://schemas.microsoft.com/office/powerpoint/2010/main" val="1344852563"/>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476325" y="2708920"/>
            <a:ext cx="835292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lnSpc>
                <a:spcPct val="150000"/>
              </a:lnSpc>
              <a:tabLst>
                <a:tab pos="1479550" algn="l"/>
              </a:tabLst>
            </a:pPr>
            <a:r>
              <a:rPr lang="zh-TW" altLang="en-US" sz="2800" b="1" dirty="0" smtClean="0">
                <a:solidFill>
                  <a:srgbClr val="631A03"/>
                </a:solidFill>
                <a:latin typeface="+mj-ea"/>
                <a:ea typeface="+mj-ea"/>
              </a:rPr>
              <a:t>榮獲全國語文競賽或教育部文藝創作獎</a:t>
            </a:r>
            <a:r>
              <a:rPr lang="en-US" altLang="zh-TW" sz="2800" b="1" dirty="0" smtClean="0">
                <a:solidFill>
                  <a:srgbClr val="631A03"/>
                </a:solidFill>
                <a:latin typeface="+mj-ea"/>
                <a:ea typeface="+mj-ea"/>
              </a:rPr>
              <a:t>…</a:t>
            </a:r>
            <a:r>
              <a:rPr lang="zh-TW" altLang="en-US" sz="2800" b="1" dirty="0" smtClean="0">
                <a:solidFill>
                  <a:srgbClr val="631A03"/>
                </a:solidFill>
                <a:latin typeface="+mj-ea"/>
                <a:ea typeface="+mj-ea"/>
              </a:rPr>
              <a:t>等官方主辦國際或全國性比賽之個人項目</a:t>
            </a:r>
            <a:r>
              <a:rPr lang="zh-TW" altLang="en-US" sz="2800" b="1" dirty="0" smtClean="0">
                <a:solidFill>
                  <a:srgbClr val="FF0066"/>
                </a:solidFill>
                <a:latin typeface="+mj-ea"/>
                <a:ea typeface="+mj-ea"/>
              </a:rPr>
              <a:t>前六名</a:t>
            </a:r>
            <a:r>
              <a:rPr lang="zh-TW" altLang="en-US" sz="2800" b="1" dirty="0" smtClean="0">
                <a:solidFill>
                  <a:srgbClr val="631A03"/>
                </a:solidFill>
                <a:latin typeface="+mj-ea"/>
                <a:ea typeface="+mj-ea"/>
              </a:rPr>
              <a:t>成績者。</a:t>
            </a:r>
            <a:endParaRPr lang="en-US" altLang="zh-TW" sz="2800" b="1" dirty="0" smtClean="0">
              <a:solidFill>
                <a:srgbClr val="631A03"/>
              </a:solidFill>
              <a:latin typeface="+mj-ea"/>
              <a:ea typeface="+mj-ea"/>
            </a:endParaRPr>
          </a:p>
          <a:p>
            <a:pPr eaLnBrk="1" hangingPunct="1">
              <a:lnSpc>
                <a:spcPct val="150000"/>
              </a:lnSpc>
              <a:tabLst>
                <a:tab pos="1479550" algn="l"/>
              </a:tabLst>
            </a:pPr>
            <a:r>
              <a:rPr lang="zh-TW" altLang="en-US" sz="2800" b="1" dirty="0" smtClean="0">
                <a:solidFill>
                  <a:srgbClr val="631A03"/>
                </a:solidFill>
                <a:latin typeface="+mj-ea"/>
                <a:ea typeface="+mj-ea"/>
              </a:rPr>
              <a:t>註</a:t>
            </a:r>
            <a:r>
              <a:rPr lang="zh-TW" altLang="en-US" sz="2800" b="1" dirty="0" smtClean="0">
                <a:solidFill>
                  <a:srgbClr val="631A03"/>
                </a:solidFill>
                <a:latin typeface="新細明體"/>
                <a:ea typeface="新細明體"/>
              </a:rPr>
              <a:t>：</a:t>
            </a:r>
            <a:r>
              <a:rPr lang="en-US" altLang="zh-TW" sz="2800" b="1" dirty="0">
                <a:solidFill>
                  <a:srgbClr val="631A03"/>
                </a:solidFill>
                <a:latin typeface="+mj-ea"/>
                <a:ea typeface="+mj-ea"/>
              </a:rPr>
              <a:t>1</a:t>
            </a:r>
            <a:r>
              <a:rPr lang="en-US" altLang="zh-TW" sz="2800" b="1" dirty="0" smtClean="0">
                <a:solidFill>
                  <a:srgbClr val="631A03"/>
                </a:solidFill>
                <a:latin typeface="+mj-ea"/>
                <a:ea typeface="+mj-ea"/>
              </a:rPr>
              <a:t>.</a:t>
            </a:r>
            <a:r>
              <a:rPr lang="zh-TW" altLang="en-US" sz="2800" b="1" dirty="0" smtClean="0">
                <a:solidFill>
                  <a:srgbClr val="631A03"/>
                </a:solidFill>
                <a:latin typeface="+mj-ea"/>
                <a:ea typeface="+mj-ea"/>
              </a:rPr>
              <a:t>國小</a:t>
            </a:r>
            <a:r>
              <a:rPr lang="zh-TW" altLang="en-US" sz="2800" b="1" dirty="0">
                <a:solidFill>
                  <a:srgbClr val="631A03"/>
                </a:solidFill>
                <a:latin typeface="+mj-ea"/>
                <a:ea typeface="+mj-ea"/>
              </a:rPr>
              <a:t>採計五、六年級。</a:t>
            </a:r>
            <a:endParaRPr lang="en-US" altLang="zh-TW" sz="2800" b="1" dirty="0">
              <a:solidFill>
                <a:srgbClr val="631A03"/>
              </a:solidFill>
              <a:latin typeface="+mj-ea"/>
              <a:ea typeface="+mj-ea"/>
            </a:endParaRPr>
          </a:p>
          <a:p>
            <a:pPr marL="714375" eaLnBrk="1" hangingPunct="1">
              <a:lnSpc>
                <a:spcPct val="150000"/>
              </a:lnSpc>
              <a:tabLst>
                <a:tab pos="1479550" algn="l"/>
              </a:tabLst>
            </a:pPr>
            <a:r>
              <a:rPr lang="en-US" altLang="zh-TW" sz="2800" b="1" dirty="0">
                <a:solidFill>
                  <a:srgbClr val="631A03"/>
                </a:solidFill>
                <a:latin typeface="+mj-ea"/>
                <a:ea typeface="+mj-ea"/>
              </a:rPr>
              <a:t>2.</a:t>
            </a:r>
            <a:r>
              <a:rPr lang="zh-TW" altLang="en-US" sz="2800" b="1" dirty="0">
                <a:solidFill>
                  <a:srgbClr val="631A03"/>
                </a:solidFill>
                <a:latin typeface="+mj-ea"/>
                <a:ea typeface="+mj-ea"/>
              </a:rPr>
              <a:t>須有佐證</a:t>
            </a:r>
            <a:r>
              <a:rPr lang="zh-TW" altLang="en-US" sz="2800" b="1" dirty="0" smtClean="0">
                <a:solidFill>
                  <a:srgbClr val="631A03"/>
                </a:solidFill>
                <a:latin typeface="+mj-ea"/>
                <a:ea typeface="+mj-ea"/>
              </a:rPr>
              <a:t>資料。</a:t>
            </a:r>
            <a:endParaRPr lang="zh-TW" altLang="en-US" sz="2800" b="1" dirty="0">
              <a:solidFill>
                <a:srgbClr val="631A03"/>
              </a:solidFill>
              <a:latin typeface="+mj-ea"/>
              <a:ea typeface="+mj-ea"/>
            </a:endParaRPr>
          </a:p>
        </p:txBody>
      </p:sp>
      <p:pic>
        <p:nvPicPr>
          <p:cNvPr id="5"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 5"/>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latin typeface="+mj-ea"/>
                <a:ea typeface="+mj-ea"/>
              </a:rPr>
              <a:t>文學創作</a:t>
            </a:r>
            <a:r>
              <a:rPr lang="zh-TW" altLang="en-US" sz="6000" b="1" dirty="0" smtClean="0">
                <a:latin typeface="+mj-ea"/>
                <a:ea typeface="+mj-ea"/>
              </a:rPr>
              <a:t>獎</a:t>
            </a:r>
            <a:endParaRPr lang="zh-TW" altLang="en-US" sz="6000" b="1" dirty="0">
              <a:latin typeface="+mj-ea"/>
              <a:ea typeface="+mj-ea"/>
            </a:endParaRPr>
          </a:p>
        </p:txBody>
      </p:sp>
      <p:sp>
        <p:nvSpPr>
          <p:cNvPr id="7" name="矩形 6"/>
          <p:cNvSpPr/>
          <p:nvPr/>
        </p:nvSpPr>
        <p:spPr>
          <a:xfrm>
            <a:off x="467544" y="2126704"/>
            <a:ext cx="2492990" cy="646331"/>
          </a:xfrm>
          <a:prstGeom prst="rect">
            <a:avLst/>
          </a:prstGeom>
        </p:spPr>
        <p:txBody>
          <a:bodyPr wrap="none">
            <a:spAutoFit/>
          </a:bodyPr>
          <a:lstStyle/>
          <a:p>
            <a:pPr marL="0" lvl="1" eaLnBrk="1" hangingPunct="1"/>
            <a:r>
              <a:rPr lang="zh-TW" altLang="en-US" sz="3600" b="1" dirty="0" smtClean="0">
                <a:solidFill>
                  <a:srgbClr val="631A03"/>
                </a:solidFill>
                <a:latin typeface="微軟正黑體" pitchFamily="34" charset="-120"/>
                <a:ea typeface="微軟正黑體" pitchFamily="34" charset="-120"/>
              </a:rPr>
              <a:t>遴選資格：</a:t>
            </a:r>
            <a:endParaRPr lang="zh-TW" altLang="en-US" sz="3600" b="1" dirty="0">
              <a:solidFill>
                <a:srgbClr val="631A03"/>
              </a:solidFill>
              <a:latin typeface="微軟正黑體" pitchFamily="34" charset="-120"/>
              <a:ea typeface="微軟正黑體" pitchFamily="34" charset="-120"/>
            </a:endParaRPr>
          </a:p>
        </p:txBody>
      </p:sp>
      <p:sp>
        <p:nvSpPr>
          <p:cNvPr id="8" name="Rectangle 8"/>
          <p:cNvSpPr>
            <a:spLocks noChangeArrowheads="1"/>
          </p:cNvSpPr>
          <p:nvPr/>
        </p:nvSpPr>
        <p:spPr bwMode="auto">
          <a:xfrm>
            <a:off x="0" y="5661248"/>
            <a:ext cx="9162256" cy="707886"/>
          </a:xfrm>
          <a:prstGeom prst="rect">
            <a:avLst/>
          </a:prstGeom>
          <a:solidFill>
            <a:schemeClr val="accent6"/>
          </a:solidFill>
          <a:ln w="76200">
            <a:noFill/>
            <a:miter lim="800000"/>
            <a:headEnd/>
            <a:tailEnd/>
          </a:ln>
          <a:effectLst/>
        </p:spPr>
        <p:txBody>
          <a:bodyPr wrap="square">
            <a:spAutoFit/>
          </a:bodyPr>
          <a:lstStyle/>
          <a:p>
            <a:pPr lvl="1" eaLnBrk="1" hangingPunct="1"/>
            <a:r>
              <a:rPr lang="zh-TW" altLang="en-US" sz="2000" b="1" dirty="0" smtClean="0">
                <a:solidFill>
                  <a:schemeClr val="bg1"/>
                </a:solidFill>
                <a:latin typeface="+mj-ea"/>
                <a:ea typeface="+mj-ea"/>
              </a:rPr>
              <a:t>國中部分</a:t>
            </a:r>
            <a:r>
              <a:rPr lang="en-US" altLang="zh-TW" sz="2000" b="1" dirty="0" smtClean="0">
                <a:solidFill>
                  <a:schemeClr val="bg1"/>
                </a:solidFill>
                <a:latin typeface="+mj-ea"/>
                <a:ea typeface="+mj-ea"/>
              </a:rPr>
              <a:t>3</a:t>
            </a:r>
            <a:r>
              <a:rPr lang="zh-TW" altLang="en-US" sz="2000" b="1" dirty="0" smtClean="0">
                <a:solidFill>
                  <a:schemeClr val="bg1"/>
                </a:solidFill>
                <a:latin typeface="+mj-ea"/>
                <a:ea typeface="+mj-ea"/>
              </a:rPr>
              <a:t>人（含）以下；</a:t>
            </a:r>
          </a:p>
          <a:p>
            <a:pPr lvl="1" eaLnBrk="1" hangingPunct="1"/>
            <a:r>
              <a:rPr lang="zh-TW" altLang="en-US" sz="2000" b="1" dirty="0" smtClean="0">
                <a:solidFill>
                  <a:schemeClr val="bg1"/>
                </a:solidFill>
                <a:latin typeface="+mj-ea"/>
                <a:ea typeface="+mj-ea"/>
              </a:rPr>
              <a:t>國小部分</a:t>
            </a:r>
            <a:r>
              <a:rPr lang="en-US" altLang="zh-TW" sz="2000" b="1" dirty="0" smtClean="0">
                <a:solidFill>
                  <a:schemeClr val="bg1"/>
                </a:solidFill>
                <a:latin typeface="+mj-ea"/>
                <a:ea typeface="+mj-ea"/>
              </a:rPr>
              <a:t>6</a:t>
            </a:r>
            <a:r>
              <a:rPr lang="zh-TW" altLang="en-US" sz="2000" b="1" dirty="0" smtClean="0">
                <a:solidFill>
                  <a:schemeClr val="bg1"/>
                </a:solidFill>
                <a:latin typeface="+mj-ea"/>
                <a:ea typeface="+mj-ea"/>
              </a:rPr>
              <a:t>人（含）以下比照個人項目辦理。</a:t>
            </a:r>
            <a:endParaRPr lang="zh-TW" altLang="en-US" sz="2000" b="1" dirty="0">
              <a:solidFill>
                <a:schemeClr val="bg1"/>
              </a:solidFill>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066800" y="3228330"/>
            <a:ext cx="7033592" cy="461665"/>
          </a:xfrm>
          <a:prstGeom prst="rect">
            <a:avLst/>
          </a:prstGeom>
          <a:solidFill>
            <a:srgbClr val="FFC000"/>
          </a:solidFill>
          <a:ln w="57150" cap="rnd">
            <a:solidFill>
              <a:schemeClr val="bg1"/>
            </a:solidFill>
            <a:prstDash val="sysDot"/>
            <a:miter lim="800000"/>
            <a:headEnd/>
            <a:tailEnd/>
          </a:ln>
          <a:effectLst/>
        </p:spPr>
        <p:txBody>
          <a:bodyPr wrap="square" anchor="ctr">
            <a:spAutoFit/>
          </a:bodyPr>
          <a:lstStyle/>
          <a:p>
            <a:pPr eaLnBrk="1" hangingPunct="1">
              <a:tabLst>
                <a:tab pos="322263" algn="l"/>
              </a:tabLst>
            </a:pPr>
            <a:r>
              <a:rPr lang="zh-TW" altLang="en-US" sz="2400" b="1" dirty="0">
                <a:ea typeface="微軟正黑體" pitchFamily="34" charset="-120"/>
              </a:rPr>
              <a:t>三、</a:t>
            </a:r>
            <a:r>
              <a:rPr lang="zh-TW" altLang="en-US" sz="2400" b="1" dirty="0" smtClean="0">
                <a:ea typeface="微軟正黑體" pitchFamily="34" charset="-120"/>
              </a:rPr>
              <a:t>提交校內縣長</a:t>
            </a:r>
            <a:r>
              <a:rPr lang="zh-TW" altLang="en-US" sz="2400" b="1" dirty="0">
                <a:ea typeface="微軟正黑體" pitchFamily="34" charset="-120"/>
              </a:rPr>
              <a:t>獎審查委員會</a:t>
            </a:r>
            <a:r>
              <a:rPr lang="zh-TW" altLang="en-US" sz="2400" b="1" dirty="0" smtClean="0">
                <a:ea typeface="微軟正黑體" pitchFamily="34" charset="-120"/>
              </a:rPr>
              <a:t>審查</a:t>
            </a:r>
            <a:endParaRPr lang="zh-TW" altLang="en-US" sz="2400" b="1" dirty="0">
              <a:ea typeface="微軟正黑體" pitchFamily="34" charset="-120"/>
            </a:endParaRPr>
          </a:p>
        </p:txBody>
      </p:sp>
      <p:sp>
        <p:nvSpPr>
          <p:cNvPr id="43011" name="Rectangle 8"/>
          <p:cNvSpPr>
            <a:spLocks noChangeArrowheads="1"/>
          </p:cNvSpPr>
          <p:nvPr/>
        </p:nvSpPr>
        <p:spPr bwMode="auto">
          <a:xfrm>
            <a:off x="1066800" y="5300663"/>
            <a:ext cx="7033592" cy="461665"/>
          </a:xfrm>
          <a:prstGeom prst="rect">
            <a:avLst/>
          </a:prstGeom>
          <a:solidFill>
            <a:srgbClr val="CCCCFF"/>
          </a:solidFill>
          <a:ln w="76200" cap="rnd">
            <a:solidFill>
              <a:schemeClr val="bg1"/>
            </a:solidFill>
            <a:prstDash val="sysDot"/>
            <a:miter lim="800000"/>
            <a:headEnd/>
            <a:tailEnd/>
          </a:ln>
          <a:effectLst/>
        </p:spPr>
        <p:txBody>
          <a:bodyPr wrap="square">
            <a:spAutoFit/>
          </a:bodyPr>
          <a:lstStyle/>
          <a:p>
            <a:pPr eaLnBrk="1" hangingPunct="1"/>
            <a:r>
              <a:rPr lang="zh-TW" altLang="en-US" sz="2400" b="1">
                <a:latin typeface="微軟正黑體" pitchFamily="34" charset="-120"/>
                <a:ea typeface="微軟正黑體" pitchFamily="34" charset="-120"/>
              </a:rPr>
              <a:t>四、上傳縣長獎審查網站        </a:t>
            </a:r>
          </a:p>
        </p:txBody>
      </p:sp>
      <p:sp>
        <p:nvSpPr>
          <p:cNvPr id="43012" name="WordArt 9"/>
          <p:cNvSpPr>
            <a:spLocks noChangeArrowheads="1" noChangeShapeType="1" noTextEdit="1"/>
          </p:cNvSpPr>
          <p:nvPr/>
        </p:nvSpPr>
        <p:spPr bwMode="auto">
          <a:xfrm>
            <a:off x="1487252" y="332656"/>
            <a:ext cx="6192688" cy="626517"/>
          </a:xfrm>
          <a:prstGeom prst="rect">
            <a:avLst/>
          </a:prstGeom>
        </p:spPr>
        <p:txBody>
          <a:bodyPr wrap="none" fromWordArt="1">
            <a:prstTxWarp prst="textPlain">
              <a:avLst>
                <a:gd name="adj" fmla="val 50000"/>
              </a:avLst>
            </a:prstTxWarp>
          </a:bodyPr>
          <a:lstStyle/>
          <a:p>
            <a:pPr algn="ctr"/>
            <a:r>
              <a:rPr lang="zh-TW"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特殊縣長獎各</a:t>
            </a:r>
            <a:r>
              <a:rPr lang="zh-TW" altLang="en-US" sz="36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校工作</a:t>
            </a:r>
            <a:r>
              <a:rPr lang="zh-TW"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流程</a:t>
            </a:r>
          </a:p>
        </p:txBody>
      </p:sp>
      <p:sp>
        <p:nvSpPr>
          <p:cNvPr id="43013" name="Rectangle 10"/>
          <p:cNvSpPr>
            <a:spLocks noChangeArrowheads="1"/>
          </p:cNvSpPr>
          <p:nvPr/>
        </p:nvSpPr>
        <p:spPr bwMode="auto">
          <a:xfrm>
            <a:off x="1709737" y="4083050"/>
            <a:ext cx="60309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eaLnBrk="1" hangingPunct="1"/>
            <a:r>
              <a:rPr lang="zh-TW" altLang="en-US" dirty="0">
                <a:latin typeface="+mj-ea"/>
                <a:ea typeface="+mj-ea"/>
              </a:rPr>
              <a:t>各校「縣長獎審查委員會」由校長擔任召集人</a:t>
            </a:r>
            <a:r>
              <a:rPr lang="zh-TW" altLang="en-US" dirty="0" smtClean="0">
                <a:latin typeface="+mj-ea"/>
                <a:ea typeface="+mj-ea"/>
              </a:rPr>
              <a:t>，委員</a:t>
            </a:r>
            <a:r>
              <a:rPr lang="zh-TW" altLang="en-US" dirty="0">
                <a:latin typeface="+mj-ea"/>
                <a:ea typeface="+mj-ea"/>
              </a:rPr>
              <a:t>由教師會（或教師）代表、家長會代表</a:t>
            </a:r>
            <a:r>
              <a:rPr lang="zh-TW" altLang="en-US" dirty="0" smtClean="0">
                <a:latin typeface="+mj-ea"/>
                <a:ea typeface="+mj-ea"/>
              </a:rPr>
              <a:t>、相關</a:t>
            </a:r>
            <a:r>
              <a:rPr lang="zh-TW" altLang="en-US" dirty="0">
                <a:latin typeface="+mj-ea"/>
                <a:ea typeface="+mj-ea"/>
              </a:rPr>
              <a:t>領域教師及行政人員代表擔任之</a:t>
            </a:r>
            <a:r>
              <a:rPr lang="zh-TW" altLang="en-US" dirty="0" smtClean="0">
                <a:latin typeface="+mj-ea"/>
                <a:ea typeface="+mj-ea"/>
              </a:rPr>
              <a:t>。且</a:t>
            </a:r>
            <a:r>
              <a:rPr lang="zh-TW" altLang="en-US" dirty="0">
                <a:latin typeface="+mj-ea"/>
                <a:ea typeface="+mj-ea"/>
              </a:rPr>
              <a:t>相關審議紀錄應留存一年。</a:t>
            </a:r>
          </a:p>
        </p:txBody>
      </p:sp>
      <p:sp>
        <p:nvSpPr>
          <p:cNvPr id="43014" name="Rectangle 13"/>
          <p:cNvSpPr>
            <a:spLocks noChangeArrowheads="1"/>
          </p:cNvSpPr>
          <p:nvPr/>
        </p:nvSpPr>
        <p:spPr bwMode="auto">
          <a:xfrm>
            <a:off x="1066800" y="1434108"/>
            <a:ext cx="7033592" cy="461665"/>
          </a:xfrm>
          <a:prstGeom prst="rect">
            <a:avLst/>
          </a:prstGeom>
          <a:solidFill>
            <a:srgbClr val="FFC000"/>
          </a:solidFill>
          <a:ln w="76200" cap="rnd">
            <a:solidFill>
              <a:schemeClr val="bg1"/>
            </a:solidFill>
            <a:prstDash val="sysDot"/>
            <a:miter lim="800000"/>
            <a:headEnd/>
            <a:tailEnd/>
          </a:ln>
          <a:effectLst/>
        </p:spPr>
        <p:txBody>
          <a:bodyPr wrap="square">
            <a:spAutoFit/>
          </a:bodyPr>
          <a:lstStyle/>
          <a:p>
            <a:pPr eaLnBrk="1" hangingPunct="1"/>
            <a:r>
              <a:rPr lang="zh-TW" altLang="en-US" sz="2400" b="1" dirty="0">
                <a:ea typeface="微軟正黑體" pitchFamily="34" charset="-120"/>
              </a:rPr>
              <a:t>一、由學校各處室或導師</a:t>
            </a:r>
            <a:r>
              <a:rPr lang="zh-TW" altLang="en-US" sz="2400" b="1" dirty="0" smtClean="0">
                <a:ea typeface="微軟正黑體" pitchFamily="34" charset="-120"/>
              </a:rPr>
              <a:t>推薦</a:t>
            </a:r>
            <a:r>
              <a:rPr lang="zh-TW" altLang="en-US" sz="2400" b="1" dirty="0" smtClean="0">
                <a:latin typeface="微軟正黑體" pitchFamily="34" charset="-120"/>
                <a:ea typeface="微軟正黑體" pitchFamily="34" charset="-120"/>
              </a:rPr>
              <a:t>，</a:t>
            </a:r>
            <a:r>
              <a:rPr lang="zh-TW" altLang="en-US" sz="2400" b="1" dirty="0" smtClean="0">
                <a:ea typeface="微軟正黑體" pitchFamily="34" charset="-120"/>
              </a:rPr>
              <a:t>學生</a:t>
            </a:r>
            <a:r>
              <a:rPr lang="zh-TW" altLang="en-US" sz="2400" b="1" dirty="0">
                <a:ea typeface="微軟正黑體" pitchFamily="34" charset="-120"/>
              </a:rPr>
              <a:t>備妥相關資料</a:t>
            </a:r>
          </a:p>
        </p:txBody>
      </p:sp>
      <p:sp>
        <p:nvSpPr>
          <p:cNvPr id="43015" name="Rectangle 14"/>
          <p:cNvSpPr>
            <a:spLocks noChangeArrowheads="1"/>
          </p:cNvSpPr>
          <p:nvPr/>
        </p:nvSpPr>
        <p:spPr bwMode="auto">
          <a:xfrm>
            <a:off x="1066800" y="2143422"/>
            <a:ext cx="7033592" cy="461665"/>
          </a:xfrm>
          <a:prstGeom prst="rect">
            <a:avLst/>
          </a:prstGeom>
          <a:solidFill>
            <a:srgbClr val="CCCCFF"/>
          </a:solidFill>
          <a:ln w="38100" cap="rnd">
            <a:solidFill>
              <a:schemeClr val="bg1"/>
            </a:solidFill>
            <a:prstDash val="sysDot"/>
            <a:miter lim="800000"/>
            <a:headEnd/>
            <a:tailEnd/>
          </a:ln>
          <a:effectLst/>
        </p:spPr>
        <p:txBody>
          <a:bodyPr wrap="square" anchor="ctr">
            <a:spAutoFit/>
          </a:bodyPr>
          <a:lstStyle/>
          <a:p>
            <a:pPr eaLnBrk="1" hangingPunct="1">
              <a:tabLst>
                <a:tab pos="322263" algn="l"/>
              </a:tabLst>
            </a:pPr>
            <a:r>
              <a:rPr lang="zh-TW" altLang="en-US" sz="2400" b="1" dirty="0">
                <a:ea typeface="微軟正黑體" pitchFamily="34" charset="-120"/>
              </a:rPr>
              <a:t>二、承辦</a:t>
            </a:r>
            <a:r>
              <a:rPr lang="zh-TW" altLang="en-US" sz="2400" b="1" dirty="0" smtClean="0">
                <a:ea typeface="微軟正黑體" pitchFamily="34" charset="-120"/>
              </a:rPr>
              <a:t>人員</a:t>
            </a:r>
            <a:r>
              <a:rPr lang="zh-TW" altLang="en-US" sz="2400" b="1" dirty="0">
                <a:ea typeface="微軟正黑體" pitchFamily="34" charset="-120"/>
              </a:rPr>
              <a:t>檢視</a:t>
            </a:r>
            <a:r>
              <a:rPr lang="zh-TW" altLang="en-US" sz="2400" b="1" dirty="0" smtClean="0">
                <a:ea typeface="微軟正黑體" pitchFamily="34" charset="-120"/>
              </a:rPr>
              <a:t>是否</a:t>
            </a:r>
            <a:r>
              <a:rPr lang="zh-TW" altLang="en-US" sz="2400" b="1" dirty="0">
                <a:ea typeface="微軟正黑體" pitchFamily="34" charset="-120"/>
              </a:rPr>
              <a:t>符合申請資格</a:t>
            </a:r>
            <a:r>
              <a:rPr lang="zh-TW" altLang="en-US" sz="2400" b="1" dirty="0"/>
              <a:t>              </a:t>
            </a:r>
          </a:p>
        </p:txBody>
      </p:sp>
      <p:sp>
        <p:nvSpPr>
          <p:cNvPr id="43016" name="Rectangle 16"/>
          <p:cNvSpPr>
            <a:spLocks noChangeArrowheads="1"/>
          </p:cNvSpPr>
          <p:nvPr/>
        </p:nvSpPr>
        <p:spPr bwMode="auto">
          <a:xfrm>
            <a:off x="1738312" y="2663032"/>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dirty="0" smtClean="0">
                <a:solidFill>
                  <a:srgbClr val="FF0000"/>
                </a:solidFill>
                <a:latin typeface="+mj-ea"/>
                <a:ea typeface="+mj-ea"/>
              </a:rPr>
              <a:t>列印縣長</a:t>
            </a:r>
            <a:r>
              <a:rPr lang="zh-TW" altLang="en-US" b="1" dirty="0">
                <a:solidFill>
                  <a:srgbClr val="FF0000"/>
                </a:solidFill>
                <a:latin typeface="+mj-ea"/>
                <a:ea typeface="+mj-ea"/>
              </a:rPr>
              <a:t>獎審查網站之推薦</a:t>
            </a:r>
            <a:r>
              <a:rPr lang="zh-TW" altLang="en-US" b="1" dirty="0" smtClean="0">
                <a:solidFill>
                  <a:srgbClr val="FF0000"/>
                </a:solidFill>
                <a:latin typeface="+mj-ea"/>
                <a:ea typeface="+mj-ea"/>
              </a:rPr>
              <a:t>表</a:t>
            </a:r>
            <a:endParaRPr lang="zh-TW" altLang="en-US" b="1" dirty="0">
              <a:solidFill>
                <a:srgbClr val="FF0000"/>
              </a:solidFill>
              <a:latin typeface="+mj-ea"/>
              <a:ea typeface="+mj-ea"/>
            </a:endParaRPr>
          </a:p>
        </p:txBody>
      </p:sp>
      <p:sp>
        <p:nvSpPr>
          <p:cNvPr id="43017" name="Rectangle 17"/>
          <p:cNvSpPr>
            <a:spLocks noChangeArrowheads="1"/>
          </p:cNvSpPr>
          <p:nvPr/>
        </p:nvSpPr>
        <p:spPr bwMode="auto">
          <a:xfrm>
            <a:off x="1720428" y="3736331"/>
            <a:ext cx="292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dirty="0">
                <a:solidFill>
                  <a:srgbClr val="FF0000"/>
                </a:solidFill>
                <a:latin typeface="+mj-ea"/>
                <a:ea typeface="+mj-ea"/>
              </a:rPr>
              <a:t>審查通過的推薦表逐級核章</a:t>
            </a:r>
          </a:p>
        </p:txBody>
      </p:sp>
      <p:sp>
        <p:nvSpPr>
          <p:cNvPr id="43018" name="Rectangle 18"/>
          <p:cNvSpPr>
            <a:spLocks noChangeArrowheads="1"/>
          </p:cNvSpPr>
          <p:nvPr/>
        </p:nvSpPr>
        <p:spPr bwMode="auto">
          <a:xfrm>
            <a:off x="1732880" y="5795972"/>
            <a:ext cx="66479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dirty="0">
                <a:solidFill>
                  <a:srgbClr val="FF0000"/>
                </a:solidFill>
                <a:latin typeface="+mj-ea"/>
                <a:ea typeface="+mj-ea"/>
              </a:rPr>
              <a:t>將推薦表轉為電子檔後上傳到填報網站</a:t>
            </a:r>
            <a:r>
              <a:rPr lang="zh-TW" altLang="en-US" b="1" dirty="0" smtClean="0">
                <a:solidFill>
                  <a:srgbClr val="FF0000"/>
                </a:solidFill>
                <a:latin typeface="+mj-ea"/>
                <a:ea typeface="+mj-ea"/>
              </a:rPr>
              <a:t>，證明</a:t>
            </a:r>
            <a:r>
              <a:rPr lang="zh-TW" altLang="en-US" b="1" dirty="0">
                <a:solidFill>
                  <a:srgbClr val="FF0000"/>
                </a:solidFill>
                <a:latin typeface="+mj-ea"/>
                <a:ea typeface="+mj-ea"/>
              </a:rPr>
              <a:t>文件請留校備查。</a:t>
            </a: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等腰三角形 8"/>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034" name="Rectangle 6"/>
          <p:cNvSpPr>
            <a:spLocks noChangeArrowheads="1"/>
          </p:cNvSpPr>
          <p:nvPr/>
        </p:nvSpPr>
        <p:spPr bwMode="auto">
          <a:xfrm>
            <a:off x="611561" y="1346931"/>
            <a:ext cx="82089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lvl="2">
              <a:lnSpc>
                <a:spcPct val="150000"/>
              </a:lnSpc>
            </a:pPr>
            <a:r>
              <a:rPr lang="en-US" altLang="zh-TW" sz="3200" b="1" dirty="0" smtClean="0">
                <a:solidFill>
                  <a:srgbClr val="631A03"/>
                </a:solidFill>
                <a:latin typeface="+mj-ea"/>
                <a:ea typeface="+mj-ea"/>
              </a:rPr>
              <a:t>1.</a:t>
            </a:r>
            <a:r>
              <a:rPr lang="zh-TW" altLang="zh-TW" sz="3200" b="1" kern="100" dirty="0" smtClean="0">
                <a:solidFill>
                  <a:srgbClr val="631A03"/>
                </a:solidFill>
                <a:latin typeface="+mj-ea"/>
                <a:ea typeface="+mj-ea"/>
                <a:cs typeface="Times New Roman" panose="02020603050405020304" pitchFamily="18" charset="0"/>
              </a:rPr>
              <a:t>請承辦人務必檢視校內有資格提報縣長獎的學生</a:t>
            </a:r>
            <a:r>
              <a:rPr lang="en-US" altLang="zh-TW" sz="3200" b="1" kern="100" dirty="0" smtClean="0">
                <a:solidFill>
                  <a:srgbClr val="FF0000"/>
                </a:solidFill>
                <a:latin typeface="+mj-ea"/>
                <a:ea typeface="+mj-ea"/>
                <a:cs typeface="Times New Roman" panose="02020603050405020304" pitchFamily="18" charset="0"/>
              </a:rPr>
              <a:t>(</a:t>
            </a:r>
            <a:r>
              <a:rPr lang="zh-TW" altLang="zh-TW" sz="3200" b="1" kern="100" dirty="0" smtClean="0">
                <a:solidFill>
                  <a:srgbClr val="FF0000"/>
                </a:solidFill>
                <a:latin typeface="+mj-ea"/>
                <a:ea typeface="+mj-ea"/>
                <a:cs typeface="Times New Roman" panose="02020603050405020304" pitchFamily="18" charset="0"/>
              </a:rPr>
              <a:t>如通過當年度總統教育獎初選、全中運</a:t>
            </a:r>
            <a:r>
              <a:rPr lang="en-US" altLang="zh-TW" sz="3200" b="1" kern="100" dirty="0" smtClean="0">
                <a:solidFill>
                  <a:srgbClr val="FF0000"/>
                </a:solidFill>
                <a:latin typeface="+mj-ea"/>
                <a:ea typeface="+mj-ea"/>
                <a:cs typeface="Times New Roman" panose="02020603050405020304" pitchFamily="18" charset="0"/>
              </a:rPr>
              <a:t>/</a:t>
            </a:r>
            <a:r>
              <a:rPr lang="zh-TW" altLang="zh-TW" sz="3200" b="1" kern="100" dirty="0" smtClean="0">
                <a:solidFill>
                  <a:srgbClr val="FF0000"/>
                </a:solidFill>
                <a:latin typeface="+mj-ea"/>
                <a:ea typeface="+mj-ea"/>
                <a:cs typeface="Times New Roman" panose="02020603050405020304" pitchFamily="18" charset="0"/>
              </a:rPr>
              <a:t>全國小學田徑錦標賽獲獎選手</a:t>
            </a:r>
            <a:r>
              <a:rPr lang="en-US" altLang="zh-TW" sz="3200" b="1" kern="100" dirty="0" smtClean="0">
                <a:solidFill>
                  <a:srgbClr val="FF0000"/>
                </a:solidFill>
                <a:latin typeface="+mj-ea"/>
                <a:ea typeface="+mj-ea"/>
                <a:cs typeface="Times New Roman" panose="02020603050405020304" pitchFamily="18" charset="0"/>
              </a:rPr>
              <a:t>...)</a:t>
            </a:r>
            <a:r>
              <a:rPr lang="zh-TW" altLang="zh-TW" sz="3200" b="1" kern="100" dirty="0" smtClean="0">
                <a:solidFill>
                  <a:srgbClr val="631A03"/>
                </a:solidFill>
                <a:latin typeface="+mj-ea"/>
                <a:ea typeface="+mj-ea"/>
                <a:cs typeface="Times New Roman" panose="02020603050405020304" pitchFamily="18" charset="0"/>
              </a:rPr>
              <a:t>，以免發生漏報之情事</a:t>
            </a:r>
            <a:r>
              <a:rPr lang="zh-TW" altLang="en-US" sz="3200" b="1" kern="100" dirty="0" smtClean="0">
                <a:solidFill>
                  <a:srgbClr val="631A03"/>
                </a:solidFill>
                <a:latin typeface="+mj-ea"/>
                <a:ea typeface="+mj-ea"/>
                <a:cs typeface="Times New Roman" panose="02020603050405020304" pitchFamily="18" charset="0"/>
              </a:rPr>
              <a:t>。</a:t>
            </a:r>
          </a:p>
          <a:p>
            <a:pPr marL="0" lvl="2">
              <a:lnSpc>
                <a:spcPct val="150000"/>
              </a:lnSpc>
            </a:pPr>
            <a:r>
              <a:rPr lang="zh-TW" altLang="en-US" sz="3200" b="1" dirty="0" smtClean="0">
                <a:solidFill>
                  <a:srgbClr val="631A03"/>
                </a:solidFill>
                <a:latin typeface="+mj-ea"/>
                <a:ea typeface="+mj-ea"/>
              </a:rPr>
              <a:t>★受獎</a:t>
            </a:r>
            <a:r>
              <a:rPr lang="zh-TW" altLang="en-US" sz="3200" b="1" dirty="0">
                <a:solidFill>
                  <a:srgbClr val="631A03"/>
                </a:solidFill>
                <a:latin typeface="+mj-ea"/>
                <a:ea typeface="+mj-ea"/>
              </a:rPr>
              <a:t>者</a:t>
            </a:r>
            <a:r>
              <a:rPr lang="zh-TW" altLang="en-US" sz="3200" b="1" dirty="0">
                <a:solidFill>
                  <a:srgbClr val="FF0000"/>
                </a:solidFill>
                <a:latin typeface="+mj-ea"/>
                <a:ea typeface="+mj-ea"/>
              </a:rPr>
              <a:t>只能選擇一項獎項受獎</a:t>
            </a:r>
            <a:r>
              <a:rPr lang="zh-TW" altLang="en-US" sz="3200" b="1" dirty="0" smtClean="0">
                <a:solidFill>
                  <a:srgbClr val="631A03"/>
                </a:solidFill>
                <a:latin typeface="+mj-ea"/>
                <a:ea typeface="+mj-ea"/>
              </a:rPr>
              <a:t>，不得</a:t>
            </a:r>
            <a:r>
              <a:rPr lang="zh-TW" altLang="en-US" sz="3200" b="1" dirty="0">
                <a:solidFill>
                  <a:srgbClr val="631A03"/>
                </a:solidFill>
                <a:latin typeface="+mj-ea"/>
                <a:ea typeface="+mj-ea"/>
              </a:rPr>
              <a:t>兼領其他</a:t>
            </a:r>
            <a:r>
              <a:rPr lang="zh-TW" altLang="en-US" sz="3200" b="1" dirty="0" smtClean="0">
                <a:solidFill>
                  <a:srgbClr val="631A03"/>
                </a:solidFill>
                <a:latin typeface="+mj-ea"/>
                <a:ea typeface="+mj-ea"/>
              </a:rPr>
              <a:t>獎項</a:t>
            </a:r>
            <a:r>
              <a:rPr lang="zh-TW" altLang="zh-TW" sz="3200" b="1" kern="100" dirty="0" smtClean="0">
                <a:solidFill>
                  <a:srgbClr val="631A03"/>
                </a:solidFill>
                <a:latin typeface="+mj-ea"/>
                <a:ea typeface="+mj-ea"/>
                <a:cs typeface="Times New Roman" panose="02020603050405020304" pitchFamily="18" charset="0"/>
              </a:rPr>
              <a:t>，請務必</a:t>
            </a:r>
            <a:r>
              <a:rPr lang="zh-TW" altLang="en-US" sz="3200" b="1" kern="100" dirty="0" smtClean="0">
                <a:solidFill>
                  <a:srgbClr val="631A03"/>
                </a:solidFill>
                <a:latin typeface="+mj-ea"/>
                <a:ea typeface="+mj-ea"/>
                <a:cs typeface="Times New Roman" panose="02020603050405020304" pitchFamily="18" charset="0"/>
              </a:rPr>
              <a:t>登入填報網站</a:t>
            </a:r>
            <a:r>
              <a:rPr lang="zh-TW" altLang="zh-TW" sz="3200" b="1" kern="100" dirty="0" smtClean="0">
                <a:solidFill>
                  <a:srgbClr val="631A03"/>
                </a:solidFill>
                <a:latin typeface="+mj-ea"/>
                <a:ea typeface="+mj-ea"/>
                <a:cs typeface="Times New Roman" panose="02020603050405020304" pitchFamily="18" charset="0"/>
              </a:rPr>
              <a:t>擇一。</a:t>
            </a:r>
            <a:endParaRPr lang="en-US" altLang="zh-TW" sz="3200" b="1" kern="100" dirty="0" smtClean="0">
              <a:solidFill>
                <a:srgbClr val="631A03"/>
              </a:solidFill>
              <a:latin typeface="+mj-ea"/>
              <a:ea typeface="+mj-ea"/>
              <a:cs typeface="Times New Roman" panose="02020603050405020304" pitchFamily="18" charset="0"/>
            </a:endParaRPr>
          </a:p>
        </p:txBody>
      </p:sp>
      <p:sp>
        <p:nvSpPr>
          <p:cNvPr id="8" name="圓角矩形 7"/>
          <p:cNvSpPr/>
          <p:nvPr/>
        </p:nvSpPr>
        <p:spPr>
          <a:xfrm>
            <a:off x="1907704" y="332656"/>
            <a:ext cx="5328592" cy="9361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solidFill>
                  <a:srgbClr val="631A03"/>
                </a:solidFill>
                <a:latin typeface="+mj-ea"/>
                <a:ea typeface="+mj-ea"/>
              </a:rPr>
              <a:t>其他注意事項</a:t>
            </a: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5" descr="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44059"/>
            <a:ext cx="3811484" cy="271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7"/>
          <p:cNvSpPr>
            <a:spLocks noChangeArrowheads="1"/>
          </p:cNvSpPr>
          <p:nvPr/>
        </p:nvSpPr>
        <p:spPr bwMode="auto">
          <a:xfrm>
            <a:off x="1258590" y="658881"/>
            <a:ext cx="68410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175" lvl="1"/>
            <a:r>
              <a:rPr lang="en-US" altLang="zh-TW" sz="4000" b="1" dirty="0" smtClean="0">
                <a:solidFill>
                  <a:srgbClr val="631A03"/>
                </a:solidFill>
                <a:latin typeface="+mj-ea"/>
                <a:ea typeface="+mj-ea"/>
              </a:rPr>
              <a:t>2.</a:t>
            </a:r>
            <a:r>
              <a:rPr lang="zh-TW" altLang="en-US" sz="4000" b="1" dirty="0" smtClean="0">
                <a:solidFill>
                  <a:srgbClr val="631A03"/>
                </a:solidFill>
                <a:latin typeface="+mj-ea"/>
                <a:ea typeface="+mj-ea"/>
              </a:rPr>
              <a:t>上</a:t>
            </a:r>
            <a:r>
              <a:rPr lang="zh-TW" altLang="en-US" sz="4000" b="1" dirty="0">
                <a:solidFill>
                  <a:srgbClr val="631A03"/>
                </a:solidFill>
                <a:latin typeface="+mj-ea"/>
                <a:ea typeface="+mj-ea"/>
              </a:rPr>
              <a:t>傳檔案請注意畫素及方向</a:t>
            </a:r>
          </a:p>
        </p:txBody>
      </p:sp>
      <p:sp>
        <p:nvSpPr>
          <p:cNvPr id="5" name="等腰三角形 4"/>
          <p:cNvSpPr/>
          <p:nvPr/>
        </p:nvSpPr>
        <p:spPr>
          <a:xfrm>
            <a:off x="0" y="5517232"/>
            <a:ext cx="9180512" cy="1340768"/>
          </a:xfrm>
          <a:prstGeom prst="triangle">
            <a:avLst>
              <a:gd name="adj" fmla="val 996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1844510" y="4293096"/>
            <a:ext cx="6975962" cy="2062103"/>
          </a:xfrm>
          <a:prstGeom prst="rect">
            <a:avLst/>
          </a:prstGeom>
        </p:spPr>
        <p:txBody>
          <a:bodyPr wrap="square">
            <a:spAutoFit/>
          </a:bodyPr>
          <a:lstStyle/>
          <a:p>
            <a:pPr marL="571500" indent="-571500">
              <a:spcAft>
                <a:spcPts val="0"/>
              </a:spcAft>
              <a:buFont typeface="Wingdings" pitchFamily="2" charset="2"/>
              <a:buChar char="u"/>
              <a:defRPr/>
            </a:pPr>
            <a:r>
              <a:rPr lang="zh-TW" altLang="zh-TW" sz="3200" b="1" dirty="0">
                <a:solidFill>
                  <a:srgbClr val="631A03"/>
                </a:solidFill>
                <a:latin typeface="+mj-ea"/>
                <a:ea typeface="+mj-ea"/>
              </a:rPr>
              <a:t>獲獎學生之</a:t>
            </a:r>
            <a:r>
              <a:rPr lang="zh-TW" altLang="zh-TW" sz="3200" b="1" dirty="0">
                <a:solidFill>
                  <a:srgbClr val="FF0000"/>
                </a:solidFill>
                <a:latin typeface="+mj-ea"/>
                <a:ea typeface="+mj-ea"/>
              </a:rPr>
              <a:t>英文姓名</a:t>
            </a:r>
            <a:r>
              <a:rPr lang="zh-TW" altLang="zh-TW" sz="3200" b="1" dirty="0">
                <a:solidFill>
                  <a:srgbClr val="631A03"/>
                </a:solidFill>
                <a:latin typeface="+mj-ea"/>
                <a:ea typeface="+mj-ea"/>
              </a:rPr>
              <a:t>請確認後再行輸入</a:t>
            </a:r>
            <a:r>
              <a:rPr lang="zh-TW" altLang="zh-TW" sz="3200" b="1" dirty="0" smtClean="0">
                <a:solidFill>
                  <a:srgbClr val="631A03"/>
                </a:solidFill>
                <a:latin typeface="+mj-ea"/>
                <a:ea typeface="+mj-ea"/>
              </a:rPr>
              <a:t>。</a:t>
            </a:r>
            <a:endParaRPr lang="en-US" altLang="zh-TW" sz="3200" b="1" dirty="0" smtClean="0">
              <a:solidFill>
                <a:srgbClr val="631A03"/>
              </a:solidFill>
              <a:latin typeface="+mj-ea"/>
              <a:ea typeface="+mj-ea"/>
            </a:endParaRPr>
          </a:p>
          <a:p>
            <a:pPr marL="571500" indent="-571500">
              <a:spcAft>
                <a:spcPts val="0"/>
              </a:spcAft>
              <a:buFont typeface="Wingdings" pitchFamily="2" charset="2"/>
              <a:buChar char="u"/>
              <a:defRPr/>
            </a:pPr>
            <a:r>
              <a:rPr lang="zh-TW" altLang="zh-TW" sz="3200" b="1" dirty="0" smtClean="0">
                <a:solidFill>
                  <a:srgbClr val="631A03"/>
                </a:solidFill>
                <a:latin typeface="+mj-ea"/>
                <a:ea typeface="+mj-ea"/>
              </a:rPr>
              <a:t>上</a:t>
            </a:r>
            <a:r>
              <a:rPr lang="zh-TW" altLang="zh-TW" sz="3200" b="1" dirty="0">
                <a:solidFill>
                  <a:srgbClr val="631A03"/>
                </a:solidFill>
                <a:latin typeface="+mj-ea"/>
                <a:ea typeface="+mj-ea"/>
              </a:rPr>
              <a:t>傳學生檔案時，請確實核對</a:t>
            </a:r>
            <a:r>
              <a:rPr lang="zh-TW" altLang="zh-TW" sz="3200" b="1" dirty="0">
                <a:solidFill>
                  <a:srgbClr val="FF0000"/>
                </a:solidFill>
                <a:latin typeface="+mj-ea"/>
                <a:ea typeface="+mj-ea"/>
              </a:rPr>
              <a:t>學生姓名與獎狀上姓名</a:t>
            </a:r>
            <a:r>
              <a:rPr lang="zh-TW" altLang="zh-TW" sz="3200" b="1" dirty="0">
                <a:solidFill>
                  <a:srgbClr val="631A03"/>
                </a:solidFill>
                <a:latin typeface="+mj-ea"/>
                <a:ea typeface="+mj-ea"/>
              </a:rPr>
              <a:t>為同一人。</a:t>
            </a:r>
            <a:endParaRPr lang="en-US" altLang="zh-TW" sz="3200" b="1" dirty="0">
              <a:solidFill>
                <a:srgbClr val="631A03"/>
              </a:solidFill>
              <a:latin typeface="+mj-ea"/>
              <a:ea typeface="+mj-ea"/>
            </a:endParaRPr>
          </a:p>
        </p:txBody>
      </p:sp>
      <p:sp>
        <p:nvSpPr>
          <p:cNvPr id="3" name="圓角矩形圖說文字 2"/>
          <p:cNvSpPr/>
          <p:nvPr/>
        </p:nvSpPr>
        <p:spPr>
          <a:xfrm>
            <a:off x="5858730" y="1700808"/>
            <a:ext cx="2448272" cy="1152128"/>
          </a:xfrm>
          <a:prstGeom prst="wedgeRoundRectCallout">
            <a:avLst>
              <a:gd name="adj1" fmla="val -68166"/>
              <a:gd name="adj2" fmla="val -10580"/>
              <a:gd name="adj3" fmla="val 16667"/>
            </a:avLst>
          </a:prstGeom>
          <a:solidFill>
            <a:srgbClr val="631A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mj-ea"/>
                <a:ea typeface="+mj-ea"/>
              </a:rPr>
              <a:t>畫素太</a:t>
            </a:r>
            <a:r>
              <a:rPr lang="zh-TW" altLang="en-US" sz="3200" b="1" dirty="0" smtClean="0">
                <a:latin typeface="+mj-ea"/>
                <a:ea typeface="+mj-ea"/>
              </a:rPr>
              <a:t>低</a:t>
            </a:r>
            <a:r>
              <a:rPr lang="en-US" altLang="zh-TW" sz="3200" b="1" dirty="0" smtClean="0">
                <a:latin typeface="+mj-ea"/>
                <a:ea typeface="+mj-ea"/>
              </a:rPr>
              <a:t/>
            </a:r>
            <a:br>
              <a:rPr lang="en-US" altLang="zh-TW" sz="3200" b="1" dirty="0" smtClean="0">
                <a:latin typeface="+mj-ea"/>
                <a:ea typeface="+mj-ea"/>
              </a:rPr>
            </a:br>
            <a:r>
              <a:rPr lang="zh-TW" altLang="en-US" sz="3200" b="1" dirty="0" smtClean="0">
                <a:latin typeface="+mj-ea"/>
                <a:ea typeface="+mj-ea"/>
              </a:rPr>
              <a:t>方向錯誤</a:t>
            </a:r>
            <a:endParaRPr lang="zh-TW" altLang="en-US" sz="3200" b="1" dirty="0">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圓角矩形 1"/>
          <p:cNvSpPr/>
          <p:nvPr/>
        </p:nvSpPr>
        <p:spPr>
          <a:xfrm>
            <a:off x="4356100" y="2047875"/>
            <a:ext cx="1871663" cy="53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15" name="Rectangle 2"/>
          <p:cNvSpPr>
            <a:spLocks noGrp="1" noChangeArrowheads="1"/>
          </p:cNvSpPr>
          <p:nvPr>
            <p:ph type="title"/>
          </p:nvPr>
        </p:nvSpPr>
        <p:spPr>
          <a:xfrm>
            <a:off x="0" y="188640"/>
            <a:ext cx="9144000" cy="779785"/>
          </a:xfrm>
          <a:solidFill>
            <a:srgbClr val="631A03"/>
          </a:solidFill>
        </p:spPr>
        <p:txBody>
          <a:bodyPr/>
          <a:lstStyle/>
          <a:p>
            <a:pPr marL="1117600" indent="-1117600" algn="ctr" eaLnBrk="1" hangingPunct="1"/>
            <a:r>
              <a:rPr lang="zh-TW" altLang="en-US" b="1" dirty="0" smtClean="0">
                <a:solidFill>
                  <a:schemeClr val="bg1"/>
                </a:solidFill>
              </a:rPr>
              <a:t>獎項、名額與各校推薦遴選資格</a:t>
            </a:r>
          </a:p>
        </p:txBody>
      </p:sp>
      <p:sp>
        <p:nvSpPr>
          <p:cNvPr id="13316" name="Rectangle 6"/>
          <p:cNvSpPr>
            <a:spLocks noChangeArrowheads="1"/>
          </p:cNvSpPr>
          <p:nvPr/>
        </p:nvSpPr>
        <p:spPr bwMode="auto">
          <a:xfrm>
            <a:off x="755576" y="1374289"/>
            <a:ext cx="7571303" cy="48013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457200" indent="-457200"/>
            <a:r>
              <a:rPr lang="zh-TW" altLang="en-US" sz="3600" b="1" dirty="0">
                <a:solidFill>
                  <a:srgbClr val="FF0066"/>
                </a:solidFill>
                <a:latin typeface="+mj-ea"/>
                <a:ea typeface="+mj-ea"/>
              </a:rPr>
              <a:t>一、學習優質獎 </a:t>
            </a:r>
            <a:r>
              <a:rPr lang="zh-TW" altLang="en-US" b="1" dirty="0">
                <a:solidFill>
                  <a:srgbClr val="FF0066"/>
                </a:solidFill>
                <a:latin typeface="+mj-ea"/>
                <a:ea typeface="+mj-ea"/>
              </a:rPr>
              <a:t>畢業班每班一名，學業成績各班最佳者 </a:t>
            </a:r>
            <a:r>
              <a:rPr lang="zh-TW" altLang="en-US" b="1" dirty="0" smtClean="0">
                <a:solidFill>
                  <a:srgbClr val="FF0066"/>
                </a:solidFill>
                <a:latin typeface="+mj-ea"/>
                <a:ea typeface="+mj-ea"/>
              </a:rPr>
              <a:t> </a:t>
            </a:r>
            <a:endParaRPr lang="zh-TW" altLang="en-US" sz="3600" b="1" dirty="0">
              <a:solidFill>
                <a:srgbClr val="FF0066"/>
              </a:solidFill>
              <a:latin typeface="+mj-ea"/>
              <a:ea typeface="+mj-ea"/>
            </a:endParaRPr>
          </a:p>
          <a:p>
            <a:pPr marL="457200" indent="-457200"/>
            <a:r>
              <a:rPr lang="zh-TW" altLang="en-US" sz="3600" b="1" dirty="0">
                <a:solidFill>
                  <a:srgbClr val="00B0F0"/>
                </a:solidFill>
                <a:latin typeface="+mj-ea"/>
                <a:ea typeface="+mj-ea"/>
              </a:rPr>
              <a:t>二、修德善行獎</a:t>
            </a:r>
            <a:r>
              <a:rPr lang="zh-TW" altLang="en-US" sz="3600" b="1" dirty="0">
                <a:solidFill>
                  <a:srgbClr val="006600"/>
                </a:solidFill>
                <a:latin typeface="+mj-ea"/>
                <a:ea typeface="+mj-ea"/>
              </a:rPr>
              <a:t> </a:t>
            </a:r>
            <a:r>
              <a:rPr lang="zh-TW" altLang="en-US" b="1" dirty="0">
                <a:solidFill>
                  <a:srgbClr val="00B0F0"/>
                </a:solidFill>
                <a:latin typeface="+mj-ea"/>
                <a:ea typeface="+mj-ea"/>
              </a:rPr>
              <a:t>需要師長推薦函</a:t>
            </a:r>
          </a:p>
          <a:p>
            <a:pPr marL="457200" indent="-457200"/>
            <a:r>
              <a:rPr lang="zh-TW" altLang="en-US" sz="3600" b="1" dirty="0">
                <a:solidFill>
                  <a:srgbClr val="631A03"/>
                </a:solidFill>
                <a:latin typeface="+mj-ea"/>
                <a:ea typeface="+mj-ea"/>
              </a:rPr>
              <a:t>三、人文藝術獎</a:t>
            </a:r>
          </a:p>
          <a:p>
            <a:pPr marL="457200" indent="-457200"/>
            <a:r>
              <a:rPr lang="zh-TW" altLang="en-US" sz="3600" b="1" dirty="0">
                <a:solidFill>
                  <a:srgbClr val="631A03"/>
                </a:solidFill>
                <a:latin typeface="+mj-ea"/>
                <a:ea typeface="+mj-ea"/>
              </a:rPr>
              <a:t>四、體育競優獎</a:t>
            </a:r>
          </a:p>
          <a:p>
            <a:pPr marL="457200" indent="-457200"/>
            <a:r>
              <a:rPr lang="zh-TW" altLang="en-US" sz="3600" b="1" dirty="0">
                <a:solidFill>
                  <a:schemeClr val="accent1"/>
                </a:solidFill>
                <a:latin typeface="+mj-ea"/>
                <a:ea typeface="+mj-ea"/>
              </a:rPr>
              <a:t>五、技藝金手獎 </a:t>
            </a:r>
            <a:r>
              <a:rPr lang="zh-TW" altLang="en-US" b="1" dirty="0">
                <a:solidFill>
                  <a:schemeClr val="accent1"/>
                </a:solidFill>
                <a:latin typeface="+mj-ea"/>
                <a:ea typeface="+mj-ea"/>
              </a:rPr>
              <a:t>限國中</a:t>
            </a:r>
            <a:r>
              <a:rPr lang="zh-TW" altLang="en-US" b="1" dirty="0" smtClean="0">
                <a:solidFill>
                  <a:schemeClr val="accent1"/>
                </a:solidFill>
                <a:latin typeface="+mj-ea"/>
                <a:ea typeface="+mj-ea"/>
              </a:rPr>
              <a:t>組</a:t>
            </a:r>
            <a:endParaRPr lang="zh-TW" altLang="en-US" sz="3600" b="1" dirty="0">
              <a:solidFill>
                <a:schemeClr val="accent1"/>
              </a:solidFill>
              <a:latin typeface="+mj-ea"/>
              <a:ea typeface="+mj-ea"/>
            </a:endParaRPr>
          </a:p>
          <a:p>
            <a:pPr marL="457200" indent="-457200"/>
            <a:r>
              <a:rPr lang="zh-TW" altLang="en-US" sz="3600" b="1" dirty="0">
                <a:solidFill>
                  <a:srgbClr val="00B050"/>
                </a:solidFill>
                <a:latin typeface="+mj-ea"/>
                <a:ea typeface="+mj-ea"/>
              </a:rPr>
              <a:t>六、逆境奮發獎 </a:t>
            </a:r>
            <a:r>
              <a:rPr lang="zh-TW" altLang="en-US" b="1" dirty="0">
                <a:solidFill>
                  <a:srgbClr val="00B050"/>
                </a:solidFill>
                <a:latin typeface="+mj-ea"/>
                <a:ea typeface="+mj-ea"/>
              </a:rPr>
              <a:t>需要師長推薦函</a:t>
            </a:r>
          </a:p>
          <a:p>
            <a:pPr marL="457200" indent="-457200"/>
            <a:r>
              <a:rPr lang="zh-TW" altLang="en-US" sz="3600" b="1" dirty="0">
                <a:solidFill>
                  <a:srgbClr val="631A03"/>
                </a:solidFill>
                <a:latin typeface="+mj-ea"/>
                <a:ea typeface="+mj-ea"/>
              </a:rPr>
              <a:t>七、科學創意獎</a:t>
            </a:r>
          </a:p>
          <a:p>
            <a:pPr marL="457200" indent="-457200"/>
            <a:r>
              <a:rPr lang="zh-TW" altLang="en-US" sz="3600" b="1" dirty="0">
                <a:solidFill>
                  <a:srgbClr val="631A03"/>
                </a:solidFill>
                <a:latin typeface="+mj-ea"/>
                <a:ea typeface="+mj-ea"/>
              </a:rPr>
              <a:t>八、文學創作</a:t>
            </a:r>
            <a:r>
              <a:rPr lang="zh-TW" altLang="en-US" sz="3600" b="1" dirty="0" smtClean="0">
                <a:solidFill>
                  <a:srgbClr val="631A03"/>
                </a:solidFill>
                <a:latin typeface="+mj-ea"/>
                <a:ea typeface="+mj-ea"/>
              </a:rPr>
              <a:t>獎</a:t>
            </a:r>
            <a:endParaRPr lang="zh-TW" altLang="en-US" sz="3600" b="1" dirty="0">
              <a:latin typeface="+mj-ea"/>
              <a:ea typeface="+mj-ea"/>
            </a:endParaRPr>
          </a:p>
          <a:p>
            <a:pPr marL="457200" indent="-457200"/>
            <a:r>
              <a:rPr lang="zh-TW" altLang="en-US" b="1" dirty="0">
                <a:latin typeface="+mj-ea"/>
                <a:ea typeface="+mj-ea"/>
              </a:rPr>
              <a:t> </a:t>
            </a:r>
          </a:p>
        </p:txBody>
      </p:sp>
      <p:sp>
        <p:nvSpPr>
          <p:cNvPr id="7" name="等腰三角形 6"/>
          <p:cNvSpPr/>
          <p:nvPr/>
        </p:nvSpPr>
        <p:spPr>
          <a:xfrm>
            <a:off x="0" y="5517232"/>
            <a:ext cx="9180512" cy="1340768"/>
          </a:xfrm>
          <a:prstGeom prst="triangle">
            <a:avLst>
              <a:gd name="adj" fmla="val 996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等腰三角形 4"/>
          <p:cNvSpPr/>
          <p:nvPr/>
        </p:nvSpPr>
        <p:spPr>
          <a:xfrm>
            <a:off x="0" y="5517232"/>
            <a:ext cx="9180512" cy="1340768"/>
          </a:xfrm>
          <a:prstGeom prst="triangle">
            <a:avLst>
              <a:gd name="adj" fmla="val 996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6084" name="Picture 2" descr="C:\Users\user\Desktop\S__537231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909" y="764703"/>
            <a:ext cx="6338694" cy="517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179511" y="1217026"/>
            <a:ext cx="871296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1">
              <a:tabLst>
                <a:tab pos="987425" algn="l"/>
              </a:tabLst>
            </a:pPr>
            <a:r>
              <a:rPr lang="en-US" altLang="zh-TW" sz="4000" b="1" dirty="0">
                <a:solidFill>
                  <a:srgbClr val="631A03"/>
                </a:solidFill>
                <a:latin typeface="+mj-ea"/>
                <a:ea typeface="+mj-ea"/>
              </a:rPr>
              <a:t>3</a:t>
            </a:r>
            <a:r>
              <a:rPr lang="en-US" altLang="zh-TW" sz="4000" b="1" dirty="0" smtClean="0">
                <a:solidFill>
                  <a:srgbClr val="631A03"/>
                </a:solidFill>
                <a:latin typeface="+mj-ea"/>
                <a:ea typeface="+mj-ea"/>
              </a:rPr>
              <a:t>.</a:t>
            </a:r>
            <a:r>
              <a:rPr lang="zh-TW" altLang="en-US" sz="4000" b="1" dirty="0" smtClean="0">
                <a:solidFill>
                  <a:srgbClr val="631A03"/>
                </a:solidFill>
                <a:latin typeface="+mj-ea"/>
                <a:ea typeface="+mj-ea"/>
              </a:rPr>
              <a:t>人文藝術獎、</a:t>
            </a:r>
            <a:r>
              <a:rPr lang="zh-TW" altLang="en-US" sz="4000" b="1" dirty="0">
                <a:solidFill>
                  <a:srgbClr val="631A03"/>
                </a:solidFill>
                <a:latin typeface="+mj-ea"/>
                <a:ea typeface="+mj-ea"/>
              </a:rPr>
              <a:t>科學</a:t>
            </a:r>
            <a:r>
              <a:rPr lang="zh-TW" altLang="en-US" sz="4000" b="1" dirty="0" smtClean="0">
                <a:solidFill>
                  <a:srgbClr val="631A03"/>
                </a:solidFill>
                <a:latin typeface="+mj-ea"/>
                <a:ea typeface="+mj-ea"/>
              </a:rPr>
              <a:t>創意獎、</a:t>
            </a:r>
            <a:endParaRPr lang="en-US" altLang="zh-TW" sz="4000" b="1" dirty="0" smtClean="0">
              <a:solidFill>
                <a:srgbClr val="631A03"/>
              </a:solidFill>
              <a:latin typeface="+mj-ea"/>
              <a:ea typeface="+mj-ea"/>
            </a:endParaRPr>
          </a:p>
          <a:p>
            <a:pPr lvl="1" indent="439738">
              <a:tabLst>
                <a:tab pos="987425" algn="l"/>
              </a:tabLst>
            </a:pPr>
            <a:r>
              <a:rPr lang="zh-TW" altLang="en-US" sz="4000" b="1" dirty="0" smtClean="0">
                <a:solidFill>
                  <a:srgbClr val="631A03"/>
                </a:solidFill>
                <a:latin typeface="+mj-ea"/>
                <a:ea typeface="+mj-ea"/>
              </a:rPr>
              <a:t>文學創作獎</a:t>
            </a:r>
            <a:endParaRPr lang="en-US" altLang="zh-TW" sz="4000" b="1" dirty="0" smtClean="0">
              <a:solidFill>
                <a:srgbClr val="631A03"/>
              </a:solidFill>
              <a:latin typeface="+mj-ea"/>
              <a:ea typeface="+mj-ea"/>
            </a:endParaRPr>
          </a:p>
          <a:p>
            <a:pPr lvl="1">
              <a:tabLst>
                <a:tab pos="987425" algn="l"/>
              </a:tabLst>
            </a:pPr>
            <a:endParaRPr lang="en-US" altLang="zh-TW" sz="4000" b="1" dirty="0">
              <a:solidFill>
                <a:srgbClr val="631A03"/>
              </a:solidFill>
              <a:latin typeface="+mj-ea"/>
              <a:ea typeface="+mj-ea"/>
            </a:endParaRPr>
          </a:p>
          <a:p>
            <a:pPr marL="900113" lvl="1">
              <a:tabLst>
                <a:tab pos="987425" algn="l"/>
              </a:tabLst>
            </a:pPr>
            <a:r>
              <a:rPr lang="zh-TW" altLang="en-US" sz="4000" b="1" dirty="0" smtClean="0">
                <a:solidFill>
                  <a:srgbClr val="631A03"/>
                </a:solidFill>
                <a:latin typeface="+mj-ea"/>
                <a:ea typeface="+mj-ea"/>
              </a:rPr>
              <a:t>皆為</a:t>
            </a:r>
            <a:endParaRPr lang="en-US" altLang="zh-TW" sz="4000" b="1" dirty="0" smtClean="0">
              <a:solidFill>
                <a:srgbClr val="631A03"/>
              </a:solidFill>
              <a:latin typeface="+mj-ea"/>
              <a:ea typeface="+mj-ea"/>
            </a:endParaRPr>
          </a:p>
          <a:p>
            <a:pPr lvl="1">
              <a:tabLst>
                <a:tab pos="987425" algn="l"/>
              </a:tabLst>
            </a:pPr>
            <a:endParaRPr lang="en-US" altLang="zh-TW" sz="4000" b="1" dirty="0">
              <a:solidFill>
                <a:srgbClr val="631A03"/>
              </a:solidFill>
              <a:latin typeface="+mj-ea"/>
              <a:ea typeface="+mj-ea"/>
            </a:endParaRPr>
          </a:p>
        </p:txBody>
      </p:sp>
      <p:sp>
        <p:nvSpPr>
          <p:cNvPr id="5" name="Rectangle 8"/>
          <p:cNvSpPr>
            <a:spLocks noChangeArrowheads="1"/>
          </p:cNvSpPr>
          <p:nvPr/>
        </p:nvSpPr>
        <p:spPr bwMode="auto">
          <a:xfrm>
            <a:off x="8453" y="4401983"/>
            <a:ext cx="9162256" cy="1200329"/>
          </a:xfrm>
          <a:prstGeom prst="rect">
            <a:avLst/>
          </a:prstGeom>
          <a:solidFill>
            <a:schemeClr val="accent6"/>
          </a:solidFill>
          <a:ln w="76200">
            <a:noFill/>
            <a:miter lim="800000"/>
            <a:headEnd/>
            <a:tailEnd/>
          </a:ln>
          <a:effectLst/>
        </p:spPr>
        <p:txBody>
          <a:bodyPr wrap="square">
            <a:spAutoFit/>
          </a:bodyPr>
          <a:lstStyle/>
          <a:p>
            <a:pPr marL="93663" lvl="1" eaLnBrk="1" hangingPunct="1"/>
            <a:r>
              <a:rPr lang="zh-TW" altLang="en-US" sz="3600" b="1" dirty="0" smtClean="0">
                <a:solidFill>
                  <a:schemeClr val="bg1"/>
                </a:solidFill>
                <a:latin typeface="+mj-ea"/>
                <a:ea typeface="+mj-ea"/>
              </a:rPr>
              <a:t>國中部分</a:t>
            </a:r>
            <a:r>
              <a:rPr lang="en-US" altLang="zh-TW" sz="3600" b="1" dirty="0" smtClean="0">
                <a:solidFill>
                  <a:schemeClr val="bg1"/>
                </a:solidFill>
                <a:latin typeface="+mj-ea"/>
                <a:ea typeface="+mj-ea"/>
              </a:rPr>
              <a:t>3</a:t>
            </a:r>
            <a:r>
              <a:rPr lang="zh-TW" altLang="en-US" sz="3600" b="1" dirty="0" smtClean="0">
                <a:solidFill>
                  <a:schemeClr val="bg1"/>
                </a:solidFill>
                <a:latin typeface="+mj-ea"/>
                <a:ea typeface="+mj-ea"/>
              </a:rPr>
              <a:t>人（含）以下；</a:t>
            </a:r>
          </a:p>
          <a:p>
            <a:pPr marL="90488" lvl="1" eaLnBrk="1" hangingPunct="1"/>
            <a:r>
              <a:rPr lang="zh-TW" altLang="en-US" sz="3600" b="1" dirty="0" smtClean="0">
                <a:solidFill>
                  <a:schemeClr val="bg1"/>
                </a:solidFill>
                <a:latin typeface="+mj-ea"/>
                <a:ea typeface="+mj-ea"/>
              </a:rPr>
              <a:t>國小部分</a:t>
            </a:r>
            <a:r>
              <a:rPr lang="en-US" altLang="zh-TW" sz="3600" b="1" dirty="0" smtClean="0">
                <a:solidFill>
                  <a:schemeClr val="bg1"/>
                </a:solidFill>
                <a:latin typeface="+mj-ea"/>
                <a:ea typeface="+mj-ea"/>
              </a:rPr>
              <a:t>6</a:t>
            </a:r>
            <a:r>
              <a:rPr lang="zh-TW" altLang="en-US" sz="3600" b="1" dirty="0" smtClean="0">
                <a:solidFill>
                  <a:schemeClr val="bg1"/>
                </a:solidFill>
                <a:latin typeface="+mj-ea"/>
                <a:ea typeface="+mj-ea"/>
              </a:rPr>
              <a:t>人（含）以下比照個人項目辦理。</a:t>
            </a:r>
            <a:endParaRPr lang="zh-TW" altLang="en-US" sz="3600" b="1" dirty="0">
              <a:solidFill>
                <a:schemeClr val="bg1"/>
              </a:solidFill>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矩形 3"/>
          <p:cNvSpPr>
            <a:spLocks noChangeArrowheads="1"/>
          </p:cNvSpPr>
          <p:nvPr/>
        </p:nvSpPr>
        <p:spPr bwMode="auto">
          <a:xfrm>
            <a:off x="107504" y="348441"/>
            <a:ext cx="87129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175" lvl="1" algn="just" eaLnBrk="1" hangingPunct="1"/>
            <a:r>
              <a:rPr lang="en-US" altLang="zh-TW" sz="3200" b="1" dirty="0" smtClean="0">
                <a:solidFill>
                  <a:srgbClr val="631A03"/>
                </a:solidFill>
                <a:latin typeface="+mj-ea"/>
                <a:ea typeface="+mj-ea"/>
              </a:rPr>
              <a:t>4.</a:t>
            </a:r>
            <a:r>
              <a:rPr lang="zh-TW" altLang="zh-TW" sz="3200" b="1" dirty="0" smtClean="0">
                <a:solidFill>
                  <a:srgbClr val="631A03"/>
                </a:solidFill>
                <a:latin typeface="+mj-ea"/>
                <a:ea typeface="+mj-ea"/>
              </a:rPr>
              <a:t>國際性</a:t>
            </a:r>
            <a:r>
              <a:rPr lang="zh-TW" altLang="zh-TW" sz="3200" b="1" dirty="0">
                <a:solidFill>
                  <a:srgbClr val="631A03"/>
                </a:solidFill>
                <a:latin typeface="+mj-ea"/>
                <a:ea typeface="+mj-ea"/>
              </a:rPr>
              <a:t>賽事給獎資格以教育部公告</a:t>
            </a:r>
            <a:r>
              <a:rPr lang="zh-TW" altLang="zh-TW" sz="3200" b="1" dirty="0" smtClean="0">
                <a:solidFill>
                  <a:srgbClr val="631A03"/>
                </a:solidFill>
                <a:latin typeface="+mj-ea"/>
                <a:ea typeface="+mj-ea"/>
              </a:rPr>
              <a:t>之</a:t>
            </a:r>
            <a:r>
              <a:rPr lang="zh-TW" altLang="zh-TW" sz="3200" b="1" dirty="0" smtClean="0">
                <a:solidFill>
                  <a:srgbClr val="FF0000"/>
                </a:solidFill>
                <a:latin typeface="+mj-ea"/>
                <a:ea typeface="+mj-ea"/>
              </a:rPr>
              <a:t>「</a:t>
            </a:r>
            <a:r>
              <a:rPr lang="zh-TW" altLang="zh-TW" sz="3200" b="1" dirty="0">
                <a:solidFill>
                  <a:srgbClr val="FF0000"/>
                </a:solidFill>
                <a:latin typeface="+mj-ea"/>
                <a:ea typeface="+mj-ea"/>
              </a:rPr>
              <a:t>十二年國民基本教育免試入學超額比序—國際性競賽參考項目</a:t>
            </a:r>
            <a:r>
              <a:rPr lang="zh-TW" altLang="zh-TW" sz="3200" b="1" dirty="0" smtClean="0">
                <a:solidFill>
                  <a:srgbClr val="FF0000"/>
                </a:solidFill>
                <a:latin typeface="+mj-ea"/>
                <a:ea typeface="+mj-ea"/>
              </a:rPr>
              <a:t>」</a:t>
            </a:r>
            <a:r>
              <a:rPr lang="zh-TW" altLang="zh-TW" sz="3200" b="1" dirty="0" smtClean="0">
                <a:solidFill>
                  <a:srgbClr val="631A03"/>
                </a:solidFill>
                <a:latin typeface="+mj-ea"/>
                <a:ea typeface="+mj-ea"/>
              </a:rPr>
              <a:t>為</a:t>
            </a:r>
            <a:r>
              <a:rPr lang="zh-TW" altLang="zh-TW" sz="3200" b="1" dirty="0">
                <a:solidFill>
                  <a:srgbClr val="631A03"/>
                </a:solidFill>
                <a:latin typeface="+mj-ea"/>
                <a:ea typeface="+mj-ea"/>
              </a:rPr>
              <a:t>準。</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20256"/>
            <a:ext cx="57531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5860604" y="2466842"/>
            <a:ext cx="3174110" cy="2009061"/>
          </a:xfrm>
          <a:prstGeom prst="roundRect">
            <a:avLst/>
          </a:prstGeom>
          <a:solidFill>
            <a:srgbClr val="631A03"/>
          </a:solidFill>
        </p:spPr>
        <p:txBody>
          <a:bodyPr wrap="square">
            <a:spAutoFit/>
          </a:bodyPr>
          <a:lstStyle/>
          <a:p>
            <a:pPr marL="3175" lvl="1" algn="just">
              <a:tabLst>
                <a:tab pos="2760663" algn="l"/>
              </a:tabLst>
            </a:pPr>
            <a:r>
              <a:rPr lang="zh-TW" altLang="en-US" sz="2800" b="1" dirty="0">
                <a:solidFill>
                  <a:schemeClr val="bg1"/>
                </a:solidFill>
                <a:latin typeface="+mj-ea"/>
                <a:ea typeface="+mj-ea"/>
              </a:rPr>
              <a:t>若為外文獎狀</a:t>
            </a:r>
            <a:r>
              <a:rPr lang="zh-TW" altLang="en-US" sz="2800" b="1" dirty="0" smtClean="0">
                <a:solidFill>
                  <a:schemeClr val="bg1"/>
                </a:solidFill>
                <a:latin typeface="+mj-ea"/>
                <a:ea typeface="+mj-ea"/>
              </a:rPr>
              <a:t>，請</a:t>
            </a:r>
            <a:r>
              <a:rPr lang="zh-TW" altLang="en-US" sz="2800" b="1" dirty="0">
                <a:solidFill>
                  <a:schemeClr val="bg1"/>
                </a:solidFill>
                <a:latin typeface="+mj-ea"/>
                <a:ea typeface="+mj-ea"/>
              </a:rPr>
              <a:t>協助確認獎項是否</a:t>
            </a:r>
            <a:r>
              <a:rPr lang="zh-TW" altLang="en-US" sz="2800" b="1" dirty="0" smtClean="0">
                <a:solidFill>
                  <a:schemeClr val="bg1"/>
                </a:solidFill>
                <a:latin typeface="+mj-ea"/>
                <a:ea typeface="+mj-ea"/>
              </a:rPr>
              <a:t>符合，並</a:t>
            </a:r>
            <a:r>
              <a:rPr lang="zh-TW" altLang="en-US" sz="2800" b="1" dirty="0">
                <a:solidFill>
                  <a:schemeClr val="bg1"/>
                </a:solidFill>
                <a:latin typeface="+mj-ea"/>
                <a:ea typeface="+mj-ea"/>
              </a:rPr>
              <a:t>協助</a:t>
            </a:r>
            <a:r>
              <a:rPr lang="zh-TW" altLang="en-US" sz="2800" b="1" dirty="0" smtClean="0">
                <a:solidFill>
                  <a:schemeClr val="bg1"/>
                </a:solidFill>
                <a:latin typeface="+mj-ea"/>
                <a:ea typeface="+mj-ea"/>
              </a:rPr>
              <a:t>標記。</a:t>
            </a:r>
            <a:endParaRPr lang="zh-TW" altLang="en-US" sz="2800" b="1" dirty="0">
              <a:solidFill>
                <a:schemeClr val="bg1"/>
              </a:solidFill>
              <a:latin typeface="+mj-ea"/>
              <a:ea typeface="+mj-ea"/>
            </a:endParaRP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323850" y="729725"/>
            <a:ext cx="885370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a:tabLst>
                <a:tab pos="987425" algn="l"/>
              </a:tabLst>
            </a:pPr>
            <a:r>
              <a:rPr lang="en-US" altLang="zh-TW" sz="4000" b="1" dirty="0">
                <a:solidFill>
                  <a:srgbClr val="631A03"/>
                </a:solidFill>
                <a:latin typeface="+mj-ea"/>
                <a:ea typeface="+mj-ea"/>
              </a:rPr>
              <a:t>5.</a:t>
            </a:r>
            <a:r>
              <a:rPr lang="zh-TW" altLang="en-US" sz="4000" b="1" dirty="0">
                <a:solidFill>
                  <a:srgbClr val="631A03"/>
                </a:solidFill>
                <a:latin typeface="+mj-ea"/>
                <a:ea typeface="+mj-ea"/>
              </a:rPr>
              <a:t>佐證資料數量與獲獎</a:t>
            </a:r>
            <a:r>
              <a:rPr lang="zh-TW" altLang="en-US" sz="4000" b="1" dirty="0" smtClean="0">
                <a:solidFill>
                  <a:srgbClr val="631A03"/>
                </a:solidFill>
                <a:latin typeface="+mj-ea"/>
                <a:ea typeface="+mj-ea"/>
              </a:rPr>
              <a:t>機會，</a:t>
            </a:r>
            <a:endParaRPr lang="zh-TW" altLang="en-US" sz="4000" b="1" dirty="0">
              <a:solidFill>
                <a:srgbClr val="631A03"/>
              </a:solidFill>
              <a:latin typeface="+mj-ea"/>
              <a:ea typeface="+mj-ea"/>
            </a:endParaRPr>
          </a:p>
          <a:p>
            <a:pPr lvl="1">
              <a:tabLst>
                <a:tab pos="987425" algn="l"/>
              </a:tabLst>
            </a:pPr>
            <a:endParaRPr lang="zh-TW" altLang="en-US" sz="4000" b="1" dirty="0">
              <a:solidFill>
                <a:srgbClr val="631A03"/>
              </a:solidFill>
              <a:latin typeface="+mj-ea"/>
              <a:ea typeface="+mj-ea"/>
            </a:endParaRPr>
          </a:p>
          <a:p>
            <a:pPr lvl="1">
              <a:tabLst>
                <a:tab pos="987425" algn="l"/>
              </a:tabLst>
            </a:pPr>
            <a:r>
              <a:rPr lang="zh-TW" altLang="en-US" sz="4000" b="1" dirty="0" smtClean="0">
                <a:solidFill>
                  <a:srgbClr val="631A03"/>
                </a:solidFill>
                <a:latin typeface="+mj-ea"/>
                <a:ea typeface="+mj-ea"/>
              </a:rPr>
              <a:t>不一定成正比，</a:t>
            </a:r>
            <a:endParaRPr lang="zh-TW" altLang="en-US" sz="4000" b="1" dirty="0">
              <a:solidFill>
                <a:srgbClr val="631A03"/>
              </a:solidFill>
              <a:latin typeface="+mj-ea"/>
              <a:ea typeface="+mj-ea"/>
            </a:endParaRPr>
          </a:p>
          <a:p>
            <a:pPr lvl="1">
              <a:tabLst>
                <a:tab pos="987425" algn="l"/>
              </a:tabLst>
            </a:pPr>
            <a:endParaRPr lang="zh-TW" altLang="en-US" sz="4000" b="1" dirty="0">
              <a:solidFill>
                <a:srgbClr val="631A03"/>
              </a:solidFill>
              <a:latin typeface="+mj-ea"/>
              <a:ea typeface="+mj-ea"/>
            </a:endParaRPr>
          </a:p>
          <a:p>
            <a:pPr lvl="1">
              <a:tabLst>
                <a:tab pos="987425" algn="l"/>
              </a:tabLst>
            </a:pPr>
            <a:r>
              <a:rPr lang="zh-TW" altLang="en-US" sz="4000" b="1" dirty="0">
                <a:solidFill>
                  <a:srgbClr val="631A03"/>
                </a:solidFill>
                <a:latin typeface="+mj-ea"/>
                <a:ea typeface="+mj-ea"/>
              </a:rPr>
              <a:t>請學校確實檢查</a:t>
            </a:r>
            <a:r>
              <a:rPr lang="zh-TW" altLang="en-US" sz="4000" b="1" dirty="0">
                <a:solidFill>
                  <a:srgbClr val="FF0000"/>
                </a:solidFill>
                <a:latin typeface="+mj-ea"/>
                <a:ea typeface="+mj-ea"/>
              </a:rPr>
              <a:t>是否符合給獎</a:t>
            </a:r>
            <a:r>
              <a:rPr lang="zh-TW" altLang="en-US" sz="4000" b="1" dirty="0" smtClean="0">
                <a:solidFill>
                  <a:srgbClr val="FF0000"/>
                </a:solidFill>
                <a:latin typeface="+mj-ea"/>
                <a:ea typeface="+mj-ea"/>
              </a:rPr>
              <a:t>資格</a:t>
            </a:r>
            <a:r>
              <a:rPr lang="zh-TW" altLang="en-US" sz="4000" b="1" dirty="0" smtClean="0">
                <a:solidFill>
                  <a:srgbClr val="631A03"/>
                </a:solidFill>
                <a:latin typeface="+mj-ea"/>
                <a:ea typeface="+mj-ea"/>
              </a:rPr>
              <a:t>。</a:t>
            </a:r>
            <a:endParaRPr lang="zh-TW" altLang="en-US" sz="4000" b="1" dirty="0">
              <a:solidFill>
                <a:srgbClr val="631A03"/>
              </a:solidFill>
              <a:latin typeface="+mj-ea"/>
              <a:ea typeface="+mj-ea"/>
            </a:endParaRPr>
          </a:p>
          <a:p>
            <a:pPr lvl="1">
              <a:tabLst>
                <a:tab pos="987425" algn="l"/>
              </a:tabLst>
            </a:pPr>
            <a:endParaRPr lang="zh-TW" altLang="en-US" sz="4000" b="1" dirty="0">
              <a:solidFill>
                <a:srgbClr val="631A03"/>
              </a:solidFill>
              <a:latin typeface="+mj-ea"/>
              <a:ea typeface="+mj-ea"/>
            </a:endParaRPr>
          </a:p>
        </p:txBody>
      </p:sp>
      <p:sp>
        <p:nvSpPr>
          <p:cNvPr id="4" name="等腰三角形 3"/>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251520" y="696473"/>
            <a:ext cx="8496944"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zh-TW" sz="3200" b="1" dirty="0" smtClean="0">
                <a:solidFill>
                  <a:srgbClr val="631A03"/>
                </a:solidFill>
                <a:latin typeface="+mj-ea"/>
                <a:ea typeface="+mj-ea"/>
              </a:rPr>
              <a:t>6.</a:t>
            </a:r>
            <a:r>
              <a:rPr lang="zh-TW" altLang="en-US" sz="3200" b="1" dirty="0" smtClean="0">
                <a:solidFill>
                  <a:srgbClr val="631A03"/>
                </a:solidFill>
                <a:latin typeface="+mj-ea"/>
                <a:ea typeface="+mj-ea"/>
              </a:rPr>
              <a:t>完成</a:t>
            </a:r>
            <a:r>
              <a:rPr lang="zh-TW" altLang="en-US" sz="3200" b="1" dirty="0">
                <a:solidFill>
                  <a:srgbClr val="631A03"/>
                </a:solidFill>
                <a:latin typeface="+mj-ea"/>
                <a:ea typeface="+mj-ea"/>
              </a:rPr>
              <a:t>各校推薦表</a:t>
            </a:r>
            <a:r>
              <a:rPr lang="en-US" altLang="zh-TW" sz="3200" b="1" dirty="0">
                <a:solidFill>
                  <a:srgbClr val="631A03"/>
                </a:solidFill>
                <a:latin typeface="+mj-ea"/>
                <a:ea typeface="+mj-ea"/>
              </a:rPr>
              <a:t>(</a:t>
            </a:r>
            <a:r>
              <a:rPr lang="zh-TW" altLang="en-US" sz="3200" b="1" dirty="0">
                <a:solidFill>
                  <a:srgbClr val="631A03"/>
                </a:solidFill>
                <a:latin typeface="+mj-ea"/>
                <a:ea typeface="+mj-ea"/>
              </a:rPr>
              <a:t>記得校內審核核章</a:t>
            </a:r>
            <a:r>
              <a:rPr lang="en-US" altLang="zh-TW" sz="3200" b="1" dirty="0">
                <a:solidFill>
                  <a:srgbClr val="631A03"/>
                </a:solidFill>
                <a:latin typeface="+mj-ea"/>
                <a:ea typeface="+mj-ea"/>
              </a:rPr>
              <a:t>)</a:t>
            </a:r>
            <a:r>
              <a:rPr lang="zh-TW" altLang="en-US" sz="3200" b="1" dirty="0">
                <a:solidFill>
                  <a:srgbClr val="631A03"/>
                </a:solidFill>
                <a:latin typeface="+mj-ea"/>
                <a:ea typeface="+mj-ea"/>
              </a:rPr>
              <a:t>清單，</a:t>
            </a:r>
          </a:p>
          <a:p>
            <a:pPr eaLnBrk="1" hangingPunct="1"/>
            <a:endParaRPr lang="zh-TW" altLang="en-US" sz="3200" b="1" dirty="0">
              <a:solidFill>
                <a:srgbClr val="631A03"/>
              </a:solidFill>
              <a:latin typeface="+mj-ea"/>
              <a:ea typeface="+mj-ea"/>
            </a:endParaRPr>
          </a:p>
          <a:p>
            <a:pPr eaLnBrk="1" hangingPunct="1"/>
            <a:r>
              <a:rPr lang="zh-TW" altLang="en-US" sz="3200" b="1" dirty="0">
                <a:solidFill>
                  <a:srgbClr val="631A03"/>
                </a:solidFill>
                <a:latin typeface="+mj-ea"/>
                <a:ea typeface="+mj-ea"/>
              </a:rPr>
              <a:t>製作成電子檔以 </a:t>
            </a:r>
            <a:r>
              <a:rPr lang="en-US" altLang="zh-TW" sz="3200" b="1" dirty="0">
                <a:solidFill>
                  <a:srgbClr val="631A03"/>
                </a:solidFill>
                <a:latin typeface="+mj-ea"/>
                <a:ea typeface="+mj-ea"/>
              </a:rPr>
              <a:t>PDF</a:t>
            </a:r>
            <a:r>
              <a:rPr lang="zh-TW" altLang="en-US" sz="3200" b="1" dirty="0">
                <a:solidFill>
                  <a:srgbClr val="631A03"/>
                </a:solidFill>
                <a:latin typeface="+mj-ea"/>
                <a:ea typeface="+mj-ea"/>
              </a:rPr>
              <a:t> 格式上傳至填報系統。</a:t>
            </a:r>
          </a:p>
          <a:p>
            <a:pPr eaLnBrk="1" hangingPunct="1"/>
            <a:endParaRPr lang="zh-TW" altLang="en-US" sz="3200" b="1" dirty="0">
              <a:solidFill>
                <a:srgbClr val="631A03"/>
              </a:solidFill>
              <a:latin typeface="+mj-ea"/>
              <a:ea typeface="+mj-ea"/>
            </a:endParaRPr>
          </a:p>
          <a:p>
            <a:pPr eaLnBrk="1" hangingPunct="1"/>
            <a:r>
              <a:rPr lang="zh-TW" altLang="en-US" sz="3200" b="1" dirty="0">
                <a:solidFill>
                  <a:srgbClr val="631A03"/>
                </a:solidFill>
                <a:latin typeface="+mj-ea"/>
                <a:ea typeface="+mj-ea"/>
              </a:rPr>
              <a:t>各類項佐證資料</a:t>
            </a:r>
            <a:r>
              <a:rPr lang="en-US" altLang="zh-TW" sz="3200" b="1" dirty="0">
                <a:solidFill>
                  <a:srgbClr val="631A03"/>
                </a:solidFill>
                <a:latin typeface="+mj-ea"/>
                <a:ea typeface="+mj-ea"/>
              </a:rPr>
              <a:t>(</a:t>
            </a:r>
            <a:r>
              <a:rPr lang="zh-TW" altLang="en-US" sz="3200" b="1" dirty="0">
                <a:solidFill>
                  <a:srgbClr val="631A03"/>
                </a:solidFill>
                <a:latin typeface="+mj-ea"/>
                <a:ea typeface="+mj-ea"/>
              </a:rPr>
              <a:t>獎狀紙本</a:t>
            </a:r>
            <a:r>
              <a:rPr lang="en-US" altLang="zh-TW" sz="3200" b="1" dirty="0">
                <a:solidFill>
                  <a:srgbClr val="631A03"/>
                </a:solidFill>
                <a:latin typeface="+mj-ea"/>
                <a:ea typeface="+mj-ea"/>
              </a:rPr>
              <a:t>)</a:t>
            </a:r>
            <a:r>
              <a:rPr lang="zh-TW" altLang="en-US" sz="3200" b="1" dirty="0">
                <a:solidFill>
                  <a:srgbClr val="631A03"/>
                </a:solidFill>
                <a:latin typeface="+mj-ea"/>
                <a:ea typeface="+mj-ea"/>
              </a:rPr>
              <a:t>等</a:t>
            </a:r>
            <a:r>
              <a:rPr lang="zh-TW" altLang="en-US" sz="3200" b="1" dirty="0" smtClean="0">
                <a:solidFill>
                  <a:srgbClr val="631A03"/>
                </a:solidFill>
                <a:latin typeface="+mj-ea"/>
                <a:ea typeface="+mj-ea"/>
              </a:rPr>
              <a:t>都</a:t>
            </a:r>
            <a:r>
              <a:rPr lang="zh-TW" altLang="en-US" sz="5400" b="1" dirty="0" smtClean="0">
                <a:solidFill>
                  <a:srgbClr val="FF0000"/>
                </a:solidFill>
                <a:latin typeface="+mj-ea"/>
                <a:ea typeface="+mj-ea"/>
              </a:rPr>
              <a:t>不須</a:t>
            </a:r>
            <a:r>
              <a:rPr lang="zh-TW" altLang="en-US" sz="3200" b="1" dirty="0" smtClean="0">
                <a:solidFill>
                  <a:srgbClr val="631A03"/>
                </a:solidFill>
                <a:latin typeface="+mj-ea"/>
                <a:ea typeface="+mj-ea"/>
              </a:rPr>
              <a:t>送</a:t>
            </a:r>
            <a:r>
              <a:rPr lang="zh-TW" altLang="en-US" sz="3200" b="1" dirty="0">
                <a:solidFill>
                  <a:srgbClr val="631A03"/>
                </a:solidFill>
                <a:latin typeface="+mj-ea"/>
                <a:ea typeface="+mj-ea"/>
              </a:rPr>
              <a:t>中山國小，只須留校備查。</a:t>
            </a:r>
          </a:p>
        </p:txBody>
      </p:sp>
      <p:sp>
        <p:nvSpPr>
          <p:cNvPr id="5" name="等腰三角形 4"/>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23528" y="473442"/>
            <a:ext cx="8568952" cy="147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pPr>
            <a:r>
              <a:rPr lang="en-US" altLang="zh-TW" sz="3200" b="1" dirty="0" smtClean="0">
                <a:solidFill>
                  <a:srgbClr val="631A03"/>
                </a:solidFill>
                <a:latin typeface="+mj-ea"/>
                <a:ea typeface="+mj-ea"/>
              </a:rPr>
              <a:t>7</a:t>
            </a:r>
            <a:r>
              <a:rPr lang="en-US" altLang="zh-TW" sz="3200" b="1" dirty="0">
                <a:solidFill>
                  <a:srgbClr val="631A03"/>
                </a:solidFill>
                <a:latin typeface="+mj-ea"/>
                <a:ea typeface="+mj-ea"/>
              </a:rPr>
              <a:t>.</a:t>
            </a:r>
            <a:r>
              <a:rPr lang="zh-TW" altLang="en-US" sz="3200" b="1" dirty="0">
                <a:solidFill>
                  <a:srgbClr val="631A03"/>
                </a:solidFill>
                <a:latin typeface="+mj-ea"/>
                <a:ea typeface="+mj-ea"/>
              </a:rPr>
              <a:t>在審查會議結束後</a:t>
            </a:r>
            <a:r>
              <a:rPr lang="en-US" altLang="zh-TW" sz="3200" b="1" dirty="0">
                <a:solidFill>
                  <a:srgbClr val="631A03"/>
                </a:solidFill>
                <a:latin typeface="+mj-ea"/>
                <a:ea typeface="+mj-ea"/>
              </a:rPr>
              <a:t>(4</a:t>
            </a:r>
            <a:r>
              <a:rPr lang="zh-TW" altLang="en-US" sz="3200" b="1" dirty="0">
                <a:solidFill>
                  <a:srgbClr val="631A03"/>
                </a:solidFill>
                <a:latin typeface="+mj-ea"/>
                <a:ea typeface="+mj-ea"/>
              </a:rPr>
              <a:t>月</a:t>
            </a:r>
            <a:r>
              <a:rPr lang="en-US" altLang="zh-TW" sz="3200" b="1" dirty="0">
                <a:solidFill>
                  <a:srgbClr val="631A03"/>
                </a:solidFill>
                <a:latin typeface="+mj-ea"/>
                <a:ea typeface="+mj-ea"/>
              </a:rPr>
              <a:t>30</a:t>
            </a:r>
            <a:r>
              <a:rPr lang="zh-TW" altLang="en-US" sz="3200" b="1" dirty="0">
                <a:solidFill>
                  <a:srgbClr val="631A03"/>
                </a:solidFill>
                <a:latin typeface="+mj-ea"/>
                <a:ea typeface="+mj-ea"/>
              </a:rPr>
              <a:t>日審查</a:t>
            </a:r>
            <a:r>
              <a:rPr lang="en-US" altLang="zh-TW" sz="3200" b="1" dirty="0">
                <a:solidFill>
                  <a:srgbClr val="631A03"/>
                </a:solidFill>
                <a:latin typeface="+mj-ea"/>
                <a:ea typeface="+mj-ea"/>
              </a:rPr>
              <a:t>)</a:t>
            </a:r>
            <a:r>
              <a:rPr lang="zh-TW" altLang="en-US" sz="3200" b="1" dirty="0">
                <a:solidFill>
                  <a:srgbClr val="631A03"/>
                </a:solidFill>
                <a:latin typeface="+mj-ea"/>
                <a:ea typeface="+mj-ea"/>
              </a:rPr>
              <a:t>，可上網查詢結果。</a:t>
            </a:r>
          </a:p>
        </p:txBody>
      </p:sp>
      <p:sp>
        <p:nvSpPr>
          <p:cNvPr id="55299" name="Rectangle 5"/>
          <p:cNvSpPr>
            <a:spLocks noChangeArrowheads="1"/>
          </p:cNvSpPr>
          <p:nvPr/>
        </p:nvSpPr>
        <p:spPr bwMode="auto">
          <a:xfrm>
            <a:off x="297327" y="2204864"/>
            <a:ext cx="8568952" cy="221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pPr>
            <a:r>
              <a:rPr lang="zh-TW" altLang="en-US" sz="3200" b="1" dirty="0">
                <a:solidFill>
                  <a:srgbClr val="631A03"/>
                </a:solidFill>
                <a:latin typeface="+mj-ea"/>
                <a:ea typeface="+mj-ea"/>
              </a:rPr>
              <a:t>審查通過後，待系統再次開放，需再上網</a:t>
            </a:r>
            <a:r>
              <a:rPr lang="zh-TW" altLang="en-US" sz="3200" b="1" dirty="0" smtClean="0">
                <a:solidFill>
                  <a:srgbClr val="631A03"/>
                </a:solidFill>
                <a:latin typeface="+mj-ea"/>
                <a:ea typeface="+mj-ea"/>
              </a:rPr>
              <a:t>填報交通車搭乘、家長出席人數</a:t>
            </a:r>
            <a:r>
              <a:rPr lang="en-US" altLang="zh-TW" sz="3200" b="1" dirty="0" smtClean="0">
                <a:solidFill>
                  <a:srgbClr val="FF0000"/>
                </a:solidFill>
                <a:latin typeface="+mj-ea"/>
                <a:ea typeface="+mj-ea"/>
              </a:rPr>
              <a:t>(</a:t>
            </a:r>
            <a:r>
              <a:rPr lang="zh-TW" altLang="en-US" sz="3200" b="1" dirty="0" smtClean="0">
                <a:solidFill>
                  <a:srgbClr val="FF0000"/>
                </a:solidFill>
                <a:latin typeface="+mj-ea"/>
                <a:ea typeface="+mj-ea"/>
              </a:rPr>
              <a:t>請確實回報</a:t>
            </a:r>
            <a:r>
              <a:rPr lang="en-US" altLang="zh-TW" sz="3200" b="1" dirty="0" smtClean="0">
                <a:solidFill>
                  <a:srgbClr val="FF0000"/>
                </a:solidFill>
                <a:latin typeface="+mj-ea"/>
                <a:ea typeface="+mj-ea"/>
              </a:rPr>
              <a:t>)</a:t>
            </a:r>
            <a:r>
              <a:rPr lang="zh-TW" altLang="en-US" sz="3200" b="1" dirty="0" smtClean="0">
                <a:solidFill>
                  <a:srgbClr val="631A03"/>
                </a:solidFill>
                <a:latin typeface="+mj-ea"/>
                <a:ea typeface="+mj-ea"/>
              </a:rPr>
              <a:t>、備註</a:t>
            </a:r>
            <a:r>
              <a:rPr lang="en-US" altLang="zh-TW" sz="3200" b="1" dirty="0" smtClean="0">
                <a:solidFill>
                  <a:srgbClr val="FF0000"/>
                </a:solidFill>
                <a:latin typeface="+mj-ea"/>
                <a:ea typeface="+mj-ea"/>
              </a:rPr>
              <a:t>(</a:t>
            </a:r>
            <a:r>
              <a:rPr lang="zh-TW" altLang="en-US" sz="3200" b="1" dirty="0" smtClean="0">
                <a:solidFill>
                  <a:srgbClr val="FF0000"/>
                </a:solidFill>
                <a:latin typeface="+mj-ea"/>
                <a:ea typeface="+mj-ea"/>
              </a:rPr>
              <a:t>如特教生乘坐輪椅</a:t>
            </a:r>
            <a:r>
              <a:rPr lang="en-US" altLang="zh-TW" sz="3200" b="1" dirty="0" smtClean="0">
                <a:solidFill>
                  <a:srgbClr val="FF0000"/>
                </a:solidFill>
                <a:latin typeface="+mj-ea"/>
                <a:ea typeface="+mj-ea"/>
              </a:rPr>
              <a:t>)</a:t>
            </a:r>
            <a:r>
              <a:rPr lang="zh-TW" altLang="en-US" sz="3200" b="1" dirty="0" smtClean="0">
                <a:solidFill>
                  <a:srgbClr val="631A03"/>
                </a:solidFill>
                <a:latin typeface="+mj-ea"/>
                <a:ea typeface="+mj-ea"/>
              </a:rPr>
              <a:t>等資料。</a:t>
            </a:r>
            <a:endParaRPr lang="zh-TW" altLang="en-US" sz="3200" b="1" dirty="0">
              <a:solidFill>
                <a:srgbClr val="631A03"/>
              </a:solidFill>
              <a:latin typeface="+mj-ea"/>
              <a:ea typeface="+mj-ea"/>
            </a:endParaRPr>
          </a:p>
        </p:txBody>
      </p:sp>
      <p:sp>
        <p:nvSpPr>
          <p:cNvPr id="6" name="等腰三角形 5"/>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404664"/>
            <a:ext cx="8280920" cy="3046988"/>
          </a:xfrm>
          <a:prstGeom prst="rect">
            <a:avLst/>
          </a:prstGeom>
        </p:spPr>
        <p:txBody>
          <a:bodyPr wrap="square">
            <a:spAutoFit/>
          </a:bodyPr>
          <a:lstStyle/>
          <a:p>
            <a:pPr>
              <a:lnSpc>
                <a:spcPct val="150000"/>
              </a:lnSpc>
              <a:spcAft>
                <a:spcPts val="0"/>
              </a:spcAft>
              <a:defRPr/>
            </a:pPr>
            <a:r>
              <a:rPr lang="en-US" altLang="zh-TW" sz="3200" b="1" dirty="0">
                <a:solidFill>
                  <a:srgbClr val="631A03"/>
                </a:solidFill>
                <a:latin typeface="+mj-ea"/>
                <a:ea typeface="+mj-ea"/>
              </a:rPr>
              <a:t>8</a:t>
            </a:r>
            <a:r>
              <a:rPr lang="en-US" altLang="zh-TW" sz="3200" b="1" dirty="0" smtClean="0">
                <a:solidFill>
                  <a:srgbClr val="631A03"/>
                </a:solidFill>
                <a:latin typeface="+mj-ea"/>
                <a:ea typeface="+mj-ea"/>
              </a:rPr>
              <a:t>.</a:t>
            </a:r>
            <a:r>
              <a:rPr lang="zh-TW" altLang="en-US" sz="3200" b="1" dirty="0" smtClean="0">
                <a:solidFill>
                  <a:srgbClr val="631A03"/>
                </a:solidFill>
                <a:latin typeface="+mj-ea"/>
                <a:ea typeface="+mj-ea"/>
              </a:rPr>
              <a:t>有關</a:t>
            </a:r>
            <a:r>
              <a:rPr lang="zh-TW" altLang="en-US" sz="3200" b="1" dirty="0" smtClean="0">
                <a:solidFill>
                  <a:srgbClr val="FF0000"/>
                </a:solidFill>
                <a:latin typeface="+mj-ea"/>
                <a:ea typeface="+mj-ea"/>
              </a:rPr>
              <a:t>國中技藝金手獎</a:t>
            </a:r>
            <a:r>
              <a:rPr lang="zh-TW" altLang="en-US" sz="3200" b="1" dirty="0" smtClean="0">
                <a:solidFill>
                  <a:srgbClr val="631A03"/>
                </a:solidFill>
                <a:latin typeface="+mj-ea"/>
                <a:ea typeface="+mj-ea"/>
              </a:rPr>
              <a:t>部分</a:t>
            </a:r>
            <a:endParaRPr lang="en-US" altLang="zh-TW" sz="3200" b="1" dirty="0" smtClean="0">
              <a:solidFill>
                <a:srgbClr val="631A03"/>
              </a:solidFill>
              <a:latin typeface="+mj-ea"/>
              <a:ea typeface="+mj-ea"/>
            </a:endParaRPr>
          </a:p>
          <a:p>
            <a:pPr>
              <a:lnSpc>
                <a:spcPct val="150000"/>
              </a:lnSpc>
              <a:spcAft>
                <a:spcPts val="0"/>
              </a:spcAft>
              <a:defRPr/>
            </a:pPr>
            <a:r>
              <a:rPr lang="zh-TW" altLang="zh-TW" sz="3200" b="1" dirty="0" smtClean="0">
                <a:solidFill>
                  <a:srgbClr val="631A03"/>
                </a:solidFill>
                <a:latin typeface="+mj-ea"/>
                <a:ea typeface="+mj-ea"/>
              </a:rPr>
              <a:t>縣府</a:t>
            </a:r>
            <a:r>
              <a:rPr lang="zh-TW" altLang="en-US" sz="3200" b="1" dirty="0" smtClean="0">
                <a:solidFill>
                  <a:srgbClr val="631A03"/>
                </a:solidFill>
                <a:latin typeface="+mj-ea"/>
                <a:ea typeface="+mj-ea"/>
              </a:rPr>
              <a:t>將</a:t>
            </a:r>
            <a:r>
              <a:rPr lang="zh-TW" altLang="zh-TW" sz="3200" b="1" dirty="0" smtClean="0">
                <a:solidFill>
                  <a:srgbClr val="631A03"/>
                </a:solidFill>
                <a:latin typeface="+mj-ea"/>
                <a:ea typeface="+mj-ea"/>
              </a:rPr>
              <a:t>函</a:t>
            </a:r>
            <a:r>
              <a:rPr lang="zh-TW" altLang="zh-TW" sz="3200" b="1" dirty="0">
                <a:solidFill>
                  <a:srgbClr val="631A03"/>
                </a:solidFill>
                <a:latin typeface="+mj-ea"/>
                <a:ea typeface="+mj-ea"/>
              </a:rPr>
              <a:t>文各校通知技藝競賽得獎名單，</a:t>
            </a:r>
            <a:r>
              <a:rPr lang="zh-TW" altLang="zh-TW" sz="3200" b="1" dirty="0" smtClean="0">
                <a:solidFill>
                  <a:srgbClr val="631A03"/>
                </a:solidFill>
                <a:latin typeface="+mj-ea"/>
                <a:ea typeface="+mj-ea"/>
              </a:rPr>
              <a:t>公文檢</a:t>
            </a:r>
            <a:r>
              <a:rPr lang="zh-TW" altLang="zh-TW" sz="3200" b="1" dirty="0">
                <a:solidFill>
                  <a:srgbClr val="631A03"/>
                </a:solidFill>
                <a:latin typeface="+mj-ea"/>
                <a:ea typeface="+mj-ea"/>
              </a:rPr>
              <a:t>附技藝金手獎得獎學生資料表格，請各校承辦人填寫後</a:t>
            </a:r>
            <a:r>
              <a:rPr lang="en-US" altLang="zh-TW" sz="3200" b="1" dirty="0">
                <a:solidFill>
                  <a:srgbClr val="631A03"/>
                </a:solidFill>
                <a:latin typeface="+mj-ea"/>
                <a:ea typeface="+mj-ea"/>
              </a:rPr>
              <a:t>Email</a:t>
            </a:r>
            <a:r>
              <a:rPr lang="zh-TW" altLang="zh-TW" sz="3200" b="1" dirty="0">
                <a:solidFill>
                  <a:srgbClr val="631A03"/>
                </a:solidFill>
                <a:latin typeface="+mj-ea"/>
                <a:ea typeface="+mj-ea"/>
              </a:rPr>
              <a:t>至</a:t>
            </a:r>
            <a:r>
              <a:rPr lang="zh-TW" altLang="zh-TW" sz="3200" b="1" dirty="0" smtClean="0">
                <a:solidFill>
                  <a:srgbClr val="631A03"/>
                </a:solidFill>
                <a:latin typeface="+mj-ea"/>
                <a:ea typeface="+mj-ea"/>
              </a:rPr>
              <a:t>縣</a:t>
            </a:r>
            <a:r>
              <a:rPr lang="zh-TW" altLang="en-US" sz="3200" b="1" dirty="0" smtClean="0">
                <a:solidFill>
                  <a:srgbClr val="631A03"/>
                </a:solidFill>
                <a:latin typeface="+mj-ea"/>
                <a:ea typeface="+mj-ea"/>
              </a:rPr>
              <a:t>長獎</a:t>
            </a:r>
            <a:r>
              <a:rPr lang="zh-TW" altLang="zh-TW" sz="3200" b="1" dirty="0" smtClean="0">
                <a:solidFill>
                  <a:srgbClr val="631A03"/>
                </a:solidFill>
                <a:latin typeface="+mj-ea"/>
                <a:ea typeface="+mj-ea"/>
              </a:rPr>
              <a:t>承辦</a:t>
            </a:r>
            <a:r>
              <a:rPr lang="zh-TW" altLang="zh-TW" sz="3200" b="1" dirty="0">
                <a:solidFill>
                  <a:srgbClr val="631A03"/>
                </a:solidFill>
                <a:latin typeface="+mj-ea"/>
                <a:ea typeface="+mj-ea"/>
              </a:rPr>
              <a:t>人信箱。</a:t>
            </a:r>
            <a:endParaRPr lang="en-US" altLang="zh-TW" sz="3200" b="1" dirty="0">
              <a:solidFill>
                <a:srgbClr val="631A03"/>
              </a:solidFill>
              <a:latin typeface="+mj-ea"/>
              <a:ea typeface="+mj-ea"/>
            </a:endParaRPr>
          </a:p>
        </p:txBody>
      </p:sp>
      <p:sp>
        <p:nvSpPr>
          <p:cNvPr id="5" name="等腰三角形 4"/>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2668112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404664"/>
            <a:ext cx="8280920" cy="2217851"/>
          </a:xfrm>
          <a:prstGeom prst="rect">
            <a:avLst/>
          </a:prstGeom>
        </p:spPr>
        <p:txBody>
          <a:bodyPr wrap="square">
            <a:spAutoFit/>
          </a:bodyPr>
          <a:lstStyle/>
          <a:p>
            <a:pPr>
              <a:lnSpc>
                <a:spcPct val="150000"/>
              </a:lnSpc>
              <a:spcAft>
                <a:spcPts val="0"/>
              </a:spcAft>
              <a:defRPr/>
            </a:pPr>
            <a:r>
              <a:rPr lang="en-US" altLang="zh-TW" sz="3200" b="1" dirty="0">
                <a:solidFill>
                  <a:srgbClr val="631A03"/>
                </a:solidFill>
                <a:latin typeface="+mj-ea"/>
                <a:ea typeface="+mj-ea"/>
              </a:rPr>
              <a:t>9.</a:t>
            </a:r>
            <a:r>
              <a:rPr lang="zh-TW" altLang="zh-TW" sz="3200" b="1" dirty="0">
                <a:solidFill>
                  <a:srgbClr val="631A03"/>
                </a:solidFill>
                <a:latin typeface="+mj-ea"/>
                <a:ea typeface="+mj-ea"/>
              </a:rPr>
              <a:t>請各校承辦人務必對學生說明縣長獎及畢業生禮品內容，並妥善保管畢業生禮品，避免禮品遺失，損失學生權益。</a:t>
            </a:r>
          </a:p>
        </p:txBody>
      </p:sp>
      <p:sp>
        <p:nvSpPr>
          <p:cNvPr id="5" name="等腰三角形 4"/>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49796" y="2780928"/>
            <a:ext cx="8280920" cy="3785652"/>
          </a:xfrm>
          <a:prstGeom prst="rect">
            <a:avLst/>
          </a:prstGeom>
        </p:spPr>
        <p:txBody>
          <a:bodyPr wrap="square">
            <a:spAutoFit/>
          </a:bodyPr>
          <a:lstStyle/>
          <a:p>
            <a:pPr>
              <a:lnSpc>
                <a:spcPct val="150000"/>
              </a:lnSpc>
              <a:spcAft>
                <a:spcPts val="0"/>
              </a:spcAft>
              <a:defRPr/>
            </a:pPr>
            <a:r>
              <a:rPr lang="en-US" altLang="zh-TW" sz="3200" b="1" dirty="0" smtClean="0">
                <a:solidFill>
                  <a:srgbClr val="631A03"/>
                </a:solidFill>
                <a:latin typeface="+mj-ea"/>
                <a:ea typeface="+mj-ea"/>
              </a:rPr>
              <a:t>10.</a:t>
            </a:r>
            <a:r>
              <a:rPr lang="zh-TW" altLang="zh-TW" sz="3200" b="1" dirty="0">
                <a:solidFill>
                  <a:srgbClr val="631A03"/>
                </a:solidFill>
                <a:latin typeface="+mj-ea"/>
                <a:ea typeface="+mj-ea"/>
              </a:rPr>
              <a:t>今年度縣長獎頒獎典禮除了現場進行頒獎之外，另有規劃</a:t>
            </a:r>
            <a:r>
              <a:rPr lang="zh-TW" altLang="zh-TW" sz="3200" b="1" dirty="0">
                <a:solidFill>
                  <a:srgbClr val="FF0000"/>
                </a:solidFill>
                <a:latin typeface="+mj-ea"/>
                <a:ea typeface="+mj-ea"/>
              </a:rPr>
              <a:t>闖關活動</a:t>
            </a:r>
            <a:r>
              <a:rPr lang="zh-TW" altLang="zh-TW" sz="3200" b="1" dirty="0">
                <a:solidFill>
                  <a:srgbClr val="631A03"/>
                </a:solidFill>
                <a:latin typeface="+mj-ea"/>
                <a:ea typeface="+mj-ea"/>
              </a:rPr>
              <a:t>，</a:t>
            </a:r>
            <a:r>
              <a:rPr lang="zh-TW" altLang="en-US" sz="3200" b="1" dirty="0">
                <a:solidFill>
                  <a:srgbClr val="631A03"/>
                </a:solidFill>
                <a:latin typeface="+mj-ea"/>
                <a:ea typeface="+mj-ea"/>
              </a:rPr>
              <a:t>國小為童軍闖關，國中為</a:t>
            </a:r>
            <a:r>
              <a:rPr lang="zh-TW" altLang="zh-TW" sz="3200" b="1" dirty="0">
                <a:solidFill>
                  <a:srgbClr val="631A03"/>
                </a:solidFill>
                <a:latin typeface="+mj-ea"/>
                <a:ea typeface="+mj-ea"/>
              </a:rPr>
              <a:t>高中職</a:t>
            </a:r>
            <a:r>
              <a:rPr lang="zh-TW" altLang="en-US" sz="3200" b="1" dirty="0">
                <a:solidFill>
                  <a:srgbClr val="631A03"/>
                </a:solidFill>
                <a:latin typeface="+mj-ea"/>
                <a:ea typeface="+mj-ea"/>
              </a:rPr>
              <a:t>體驗</a:t>
            </a:r>
            <a:r>
              <a:rPr lang="zh-TW" altLang="zh-TW" sz="3200" b="1" dirty="0">
                <a:solidFill>
                  <a:srgbClr val="631A03"/>
                </a:solidFill>
                <a:latin typeface="+mj-ea"/>
                <a:ea typeface="+mj-ea"/>
              </a:rPr>
              <a:t>，</a:t>
            </a:r>
            <a:r>
              <a:rPr lang="zh-TW" altLang="zh-TW" sz="3200" b="1" dirty="0">
                <a:solidFill>
                  <a:srgbClr val="FF0000"/>
                </a:solidFill>
                <a:latin typeface="+mj-ea"/>
                <a:ea typeface="+mj-ea"/>
              </a:rPr>
              <a:t>請承辦人於頒獎典禮前告知出席學生、家長及帶隊教師，鼓勵其踴躍參與活動。</a:t>
            </a:r>
            <a:endParaRPr lang="en-US" altLang="zh-TW" sz="3200" b="1" dirty="0">
              <a:solidFill>
                <a:srgbClr val="FF0000"/>
              </a:solidFill>
              <a:latin typeface="+mj-ea"/>
              <a:ea typeface="+mj-ea"/>
            </a:endParaRPr>
          </a:p>
        </p:txBody>
      </p:sp>
    </p:spTree>
    <p:extLst>
      <p:ext uri="{BB962C8B-B14F-4D97-AF65-F5344CB8AC3E}">
        <p14:creationId xmlns:p14="http://schemas.microsoft.com/office/powerpoint/2010/main" val="3404817802"/>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1763688" y="1484784"/>
            <a:ext cx="590899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342900" indent="-342900" eaLnBrk="1" hangingPunct="1">
              <a:buFont typeface="Wingdings" pitchFamily="2" charset="2"/>
              <a:buChar char="u"/>
            </a:pPr>
            <a:r>
              <a:rPr lang="zh-TW" altLang="en-US" sz="2800" b="1" dirty="0" smtClean="0">
                <a:latin typeface="微軟正黑體" pitchFamily="34" charset="-120"/>
                <a:ea typeface="微軟正黑體" pitchFamily="34" charset="-120"/>
              </a:rPr>
              <a:t>測試</a:t>
            </a:r>
            <a:r>
              <a:rPr lang="zh-TW" altLang="en-US" sz="2800" b="1" dirty="0">
                <a:latin typeface="微軟正黑體" pitchFamily="34" charset="-120"/>
                <a:ea typeface="微軟正黑體" pitchFamily="34" charset="-120"/>
              </a:rPr>
              <a:t>完記得將測試名單</a:t>
            </a:r>
            <a:r>
              <a:rPr lang="zh-TW" altLang="en-US" sz="2800" b="1" dirty="0" smtClean="0">
                <a:latin typeface="微軟正黑體" pitchFamily="34" charset="-120"/>
                <a:ea typeface="微軟正黑體" pitchFamily="34" charset="-120"/>
              </a:rPr>
              <a:t>清除</a:t>
            </a:r>
            <a:r>
              <a:rPr lang="en-US" altLang="zh-TW" sz="2800" b="1" dirty="0" smtClean="0">
                <a:latin typeface="微軟正黑體" pitchFamily="34" charset="-120"/>
                <a:ea typeface="微軟正黑體" pitchFamily="34" charset="-120"/>
              </a:rPr>
              <a:t>|</a:t>
            </a:r>
            <a:br>
              <a:rPr lang="en-US" altLang="zh-TW" sz="2800" b="1" dirty="0" smtClean="0">
                <a:latin typeface="微軟正黑體" pitchFamily="34" charset="-120"/>
                <a:ea typeface="微軟正黑體" pitchFamily="34" charset="-120"/>
              </a:rPr>
            </a:b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注意測試人員個資問題</a:t>
            </a:r>
            <a:r>
              <a:rPr lang="en-US" altLang="zh-TW" sz="2800" b="1" dirty="0">
                <a:latin typeface="微軟正黑體" pitchFamily="34" charset="-120"/>
                <a:ea typeface="微軟正黑體" pitchFamily="34" charset="-120"/>
              </a:rPr>
              <a:t>)</a:t>
            </a:r>
          </a:p>
          <a:p>
            <a:pPr marL="342900" indent="-342900" eaLnBrk="1" hangingPunct="1">
              <a:buFont typeface="Wingdings" pitchFamily="2" charset="2"/>
              <a:buChar char="u"/>
            </a:pPr>
            <a:endParaRPr lang="en-US" altLang="zh-TW" sz="2800" b="1" dirty="0">
              <a:latin typeface="微軟正黑體" pitchFamily="34" charset="-120"/>
              <a:ea typeface="微軟正黑體" pitchFamily="34" charset="-120"/>
            </a:endParaRPr>
          </a:p>
          <a:p>
            <a:pPr marL="342900" indent="-342900" eaLnBrk="1" hangingPunct="1">
              <a:buFont typeface="Wingdings" pitchFamily="2" charset="2"/>
              <a:buChar char="u"/>
            </a:pPr>
            <a:r>
              <a:rPr lang="zh-TW" altLang="en-US" sz="2800" b="1" dirty="0" smtClean="0">
                <a:latin typeface="微軟正黑體" pitchFamily="34" charset="-120"/>
                <a:ea typeface="微軟正黑體" pitchFamily="34" charset="-120"/>
              </a:rPr>
              <a:t>佐證</a:t>
            </a:r>
            <a:r>
              <a:rPr lang="zh-TW" altLang="en-US" sz="2800" b="1" dirty="0">
                <a:latin typeface="微軟正黑體" pitchFamily="34" charset="-120"/>
                <a:ea typeface="微軟正黑體" pitchFamily="34" charset="-120"/>
              </a:rPr>
              <a:t>資料</a:t>
            </a:r>
            <a:r>
              <a:rPr lang="en-US" altLang="zh-TW" sz="2800" b="1" dirty="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官辦、公文號</a:t>
            </a:r>
            <a:r>
              <a:rPr lang="en-US" altLang="zh-TW" sz="2800" b="1" dirty="0">
                <a:latin typeface="微軟正黑體" pitchFamily="34" charset="-120"/>
                <a:ea typeface="微軟正黑體" pitchFamily="34" charset="-120"/>
              </a:rPr>
              <a:t>)</a:t>
            </a:r>
          </a:p>
          <a:p>
            <a:pPr marL="342900" indent="-342900" eaLnBrk="1" hangingPunct="1">
              <a:buFont typeface="Wingdings" pitchFamily="2" charset="2"/>
              <a:buChar char="u"/>
            </a:pPr>
            <a:endParaRPr lang="en-US" altLang="zh-TW" sz="2800" b="1" dirty="0">
              <a:latin typeface="微軟正黑體" pitchFamily="34" charset="-120"/>
              <a:ea typeface="微軟正黑體" pitchFamily="34" charset="-120"/>
            </a:endParaRPr>
          </a:p>
          <a:p>
            <a:pPr marL="342900" indent="-342900" eaLnBrk="1" hangingPunct="1">
              <a:buFont typeface="Wingdings" pitchFamily="2" charset="2"/>
              <a:buChar char="u"/>
            </a:pPr>
            <a:r>
              <a:rPr lang="zh-TW" altLang="en-US" sz="2800" b="1" dirty="0" smtClean="0">
                <a:latin typeface="微軟正黑體" pitchFamily="34" charset="-120"/>
                <a:ea typeface="微軟正黑體" pitchFamily="34" charset="-120"/>
              </a:rPr>
              <a:t>佐證</a:t>
            </a:r>
            <a:r>
              <a:rPr lang="zh-TW" altLang="en-US" sz="2800" b="1" dirty="0">
                <a:latin typeface="微軟正黑體" pitchFamily="34" charset="-120"/>
                <a:ea typeface="微軟正黑體" pitchFamily="34" charset="-120"/>
              </a:rPr>
              <a:t>資料相片的方向及畫</a:t>
            </a:r>
            <a:r>
              <a:rPr lang="zh-TW" altLang="en-US" sz="2800" b="1" dirty="0" smtClean="0">
                <a:latin typeface="微軟正黑體" pitchFamily="34" charset="-120"/>
                <a:ea typeface="微軟正黑體" pitchFamily="34" charset="-120"/>
              </a:rPr>
              <a:t>素</a:t>
            </a:r>
            <a:endParaRPr lang="en-US" altLang="zh-TW" sz="2800" b="1" dirty="0" smtClean="0">
              <a:latin typeface="微軟正黑體" pitchFamily="34" charset="-120"/>
              <a:ea typeface="微軟正黑體" pitchFamily="34" charset="-120"/>
            </a:endParaRPr>
          </a:p>
          <a:p>
            <a:pPr marL="342900" indent="-342900" eaLnBrk="1" hangingPunct="1">
              <a:buFont typeface="Wingdings" pitchFamily="2" charset="2"/>
              <a:buChar char="u"/>
            </a:pPr>
            <a:endParaRPr lang="zh-TW" altLang="en-US" sz="2800" b="1" dirty="0">
              <a:latin typeface="微軟正黑體" pitchFamily="34" charset="-120"/>
              <a:ea typeface="微軟正黑體" pitchFamily="34" charset="-120"/>
            </a:endParaRPr>
          </a:p>
          <a:p>
            <a:pPr marL="342900" indent="-342900" eaLnBrk="1" hangingPunct="1">
              <a:buFont typeface="Wingdings" pitchFamily="2" charset="2"/>
              <a:buChar char="u"/>
            </a:pPr>
            <a:r>
              <a:rPr lang="zh-TW" altLang="en-US" sz="2800" b="1" dirty="0" smtClean="0">
                <a:latin typeface="微軟正黑體" pitchFamily="34" charset="-120"/>
                <a:ea typeface="微軟正黑體" pitchFamily="34" charset="-120"/>
              </a:rPr>
              <a:t>未完</a:t>
            </a:r>
            <a:r>
              <a:rPr lang="zh-TW" altLang="en-US" sz="2800" b="1" dirty="0">
                <a:latin typeface="微軟正黑體" pitchFamily="34" charset="-120"/>
                <a:ea typeface="微軟正黑體" pitchFamily="34" charset="-120"/>
              </a:rPr>
              <a:t>成資料上</a:t>
            </a:r>
            <a:r>
              <a:rPr lang="zh-TW" altLang="en-US" sz="2800" b="1" dirty="0" smtClean="0">
                <a:latin typeface="微軟正黑體" pitchFamily="34" charset="-120"/>
                <a:ea typeface="微軟正黑體" pitchFamily="34" charset="-120"/>
              </a:rPr>
              <a:t>傳</a:t>
            </a:r>
            <a:r>
              <a:rPr lang="en-US" altLang="zh-TW" sz="2800" b="1" dirty="0" smtClean="0">
                <a:latin typeface="微軟正黑體" pitchFamily="34" charset="-120"/>
                <a:ea typeface="微軟正黑體" pitchFamily="34" charset="-120"/>
              </a:rPr>
              <a:t> </a:t>
            </a:r>
            <a:r>
              <a:rPr lang="en-US" altLang="zh-TW" sz="2800" b="1" dirty="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請再一次檢查</a:t>
            </a:r>
            <a:r>
              <a:rPr lang="en-US" altLang="zh-TW" sz="2800" b="1" dirty="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a:t>
            </a:r>
          </a:p>
          <a:p>
            <a:pPr eaLnBrk="1" hangingPunct="1"/>
            <a:r>
              <a:rPr lang="zh-TW" altLang="en-US" sz="2800" b="1" dirty="0">
                <a:latin typeface="微軟正黑體" pitchFamily="34" charset="-120"/>
                <a:ea typeface="微軟正黑體" pitchFamily="34" charset="-120"/>
              </a:rPr>
              <a:t/>
            </a:r>
            <a:br>
              <a:rPr lang="zh-TW" altLang="en-US" sz="2800" b="1" dirty="0">
                <a:latin typeface="微軟正黑體" pitchFamily="34" charset="-120"/>
                <a:ea typeface="微軟正黑體" pitchFamily="34" charset="-120"/>
              </a:rPr>
            </a:br>
            <a:endParaRPr lang="zh-TW" altLang="en-US" sz="2800" b="1" dirty="0">
              <a:latin typeface="微軟正黑體" pitchFamily="34" charset="-120"/>
              <a:ea typeface="微軟正黑體" pitchFamily="34" charset="-120"/>
            </a:endParaRPr>
          </a:p>
        </p:txBody>
      </p:sp>
      <p:sp>
        <p:nvSpPr>
          <p:cNvPr id="56323" name="Rectangle 5"/>
          <p:cNvSpPr>
            <a:spLocks noChangeArrowheads="1"/>
          </p:cNvSpPr>
          <p:nvPr/>
        </p:nvSpPr>
        <p:spPr bwMode="auto">
          <a:xfrm>
            <a:off x="2823802" y="476672"/>
            <a:ext cx="32415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TW" sz="3200" b="1" dirty="0" smtClean="0">
                <a:solidFill>
                  <a:srgbClr val="631A03"/>
                </a:solidFill>
                <a:latin typeface="+mj-ea"/>
                <a:ea typeface="+mj-ea"/>
              </a:rPr>
              <a:t>11.</a:t>
            </a:r>
            <a:r>
              <a:rPr lang="zh-TW" altLang="en-US" sz="3200" b="1" dirty="0">
                <a:solidFill>
                  <a:srgbClr val="631A03"/>
                </a:solidFill>
                <a:latin typeface="+mj-ea"/>
                <a:ea typeface="+mj-ea"/>
              </a:rPr>
              <a:t>常見填報問題</a:t>
            </a:r>
          </a:p>
        </p:txBody>
      </p:sp>
      <p:sp>
        <p:nvSpPr>
          <p:cNvPr id="4" name="等腰三角形 3"/>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188640"/>
            <a:ext cx="9144000" cy="871091"/>
          </a:xfrm>
          <a:solidFill>
            <a:srgbClr val="631A03"/>
          </a:solidFill>
        </p:spPr>
        <p:txBody>
          <a:bodyPr>
            <a:normAutofit/>
          </a:bodyPr>
          <a:lstStyle/>
          <a:p>
            <a:pPr algn="ctr" eaLnBrk="1" fontAlgn="auto" hangingPunct="1">
              <a:spcAft>
                <a:spcPts val="0"/>
              </a:spcAft>
              <a:defRPr/>
            </a:pPr>
            <a:r>
              <a:rPr lang="zh-TW" altLang="en-US" b="1" dirty="0">
                <a:solidFill>
                  <a:schemeClr val="bg1"/>
                </a:solidFill>
              </a:rPr>
              <a:t>活動時間期程</a:t>
            </a:r>
          </a:p>
        </p:txBody>
      </p:sp>
      <p:sp>
        <p:nvSpPr>
          <p:cNvPr id="14339" name="Rectangle 9"/>
          <p:cNvSpPr>
            <a:spLocks noChangeArrowheads="1"/>
          </p:cNvSpPr>
          <p:nvPr/>
        </p:nvSpPr>
        <p:spPr bwMode="auto">
          <a:xfrm>
            <a:off x="169019" y="4149303"/>
            <a:ext cx="129073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a:latin typeface="+mj-ea"/>
                <a:ea typeface="+mj-ea"/>
              </a:rPr>
              <a:t>說</a:t>
            </a:r>
          </a:p>
          <a:p>
            <a:pPr algn="ctr" eaLnBrk="1" hangingPunct="1"/>
            <a:r>
              <a:rPr lang="zh-TW" altLang="en-US" b="1">
                <a:latin typeface="+mj-ea"/>
                <a:ea typeface="+mj-ea"/>
              </a:rPr>
              <a:t>明</a:t>
            </a:r>
          </a:p>
          <a:p>
            <a:pPr algn="ctr" eaLnBrk="1" hangingPunct="1"/>
            <a:r>
              <a:rPr lang="zh-TW" altLang="en-US" b="1">
                <a:latin typeface="+mj-ea"/>
                <a:ea typeface="+mj-ea"/>
              </a:rPr>
              <a:t>會</a:t>
            </a:r>
          </a:p>
          <a:p>
            <a:pPr algn="ctr" eaLnBrk="1" hangingPunct="1"/>
            <a:r>
              <a:rPr lang="zh-TW" altLang="en-US" b="1">
                <a:latin typeface="+mj-ea"/>
                <a:ea typeface="+mj-ea"/>
              </a:rPr>
              <a:t>時</a:t>
            </a:r>
          </a:p>
          <a:p>
            <a:pPr algn="ctr" eaLnBrk="1" hangingPunct="1"/>
            <a:r>
              <a:rPr lang="zh-TW" altLang="en-US" b="1">
                <a:latin typeface="+mj-ea"/>
                <a:ea typeface="+mj-ea"/>
              </a:rPr>
              <a:t>間</a:t>
            </a:r>
          </a:p>
          <a:p>
            <a:pPr algn="ctr" eaLnBrk="1" hangingPunct="1"/>
            <a:endParaRPr lang="zh-TW" altLang="en-US" b="1">
              <a:latin typeface="+mj-ea"/>
              <a:ea typeface="+mj-ea"/>
            </a:endParaRPr>
          </a:p>
          <a:p>
            <a:pPr algn="ctr" eaLnBrk="1" hangingPunct="1"/>
            <a:r>
              <a:rPr lang="zh-TW" altLang="en-US" b="1">
                <a:latin typeface="+mj-ea"/>
                <a:ea typeface="+mj-ea"/>
              </a:rPr>
              <a:t> </a:t>
            </a:r>
            <a:r>
              <a:rPr lang="en-US" altLang="zh-TW" b="1">
                <a:latin typeface="+mj-ea"/>
                <a:ea typeface="+mj-ea"/>
              </a:rPr>
              <a:t>12/25(</a:t>
            </a:r>
            <a:r>
              <a:rPr lang="zh-TW" altLang="en-US" b="1">
                <a:latin typeface="+mj-ea"/>
                <a:ea typeface="+mj-ea"/>
              </a:rPr>
              <a:t>三</a:t>
            </a:r>
            <a:r>
              <a:rPr lang="en-US" altLang="zh-TW" b="1">
                <a:latin typeface="+mj-ea"/>
                <a:ea typeface="+mj-ea"/>
              </a:rPr>
              <a:t>)</a:t>
            </a:r>
          </a:p>
        </p:txBody>
      </p:sp>
      <p:sp>
        <p:nvSpPr>
          <p:cNvPr id="14340" name="Rectangle 10"/>
          <p:cNvSpPr>
            <a:spLocks noChangeArrowheads="1"/>
          </p:cNvSpPr>
          <p:nvPr/>
        </p:nvSpPr>
        <p:spPr bwMode="auto">
          <a:xfrm>
            <a:off x="1565525" y="2780878"/>
            <a:ext cx="7361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latin typeface="+mj-ea"/>
                <a:ea typeface="+mj-ea"/>
              </a:rPr>
              <a:t>特</a:t>
            </a:r>
          </a:p>
          <a:p>
            <a:pPr algn="ctr" eaLnBrk="1" hangingPunct="1"/>
            <a:r>
              <a:rPr lang="zh-TW" altLang="en-US" b="1" dirty="0">
                <a:latin typeface="+mj-ea"/>
                <a:ea typeface="+mj-ea"/>
              </a:rPr>
              <a:t>殊</a:t>
            </a:r>
          </a:p>
          <a:p>
            <a:pPr algn="ctr" eaLnBrk="1" hangingPunct="1"/>
            <a:r>
              <a:rPr lang="zh-TW" altLang="en-US" b="1" dirty="0">
                <a:latin typeface="+mj-ea"/>
                <a:ea typeface="+mj-ea"/>
              </a:rPr>
              <a:t>獎</a:t>
            </a:r>
          </a:p>
          <a:p>
            <a:pPr algn="ctr" eaLnBrk="1" hangingPunct="1"/>
            <a:r>
              <a:rPr lang="zh-TW" altLang="en-US" b="1" dirty="0">
                <a:latin typeface="+mj-ea"/>
                <a:ea typeface="+mj-ea"/>
              </a:rPr>
              <a:t>項</a:t>
            </a:r>
          </a:p>
          <a:p>
            <a:pPr algn="ctr" eaLnBrk="1" hangingPunct="1"/>
            <a:r>
              <a:rPr lang="zh-TW" altLang="en-US" b="1" dirty="0">
                <a:latin typeface="+mj-ea"/>
                <a:ea typeface="+mj-ea"/>
              </a:rPr>
              <a:t>送</a:t>
            </a:r>
          </a:p>
          <a:p>
            <a:pPr algn="ctr" eaLnBrk="1" hangingPunct="1"/>
            <a:r>
              <a:rPr lang="zh-TW" altLang="en-US" b="1" dirty="0">
                <a:latin typeface="+mj-ea"/>
                <a:ea typeface="+mj-ea"/>
              </a:rPr>
              <a:t>件</a:t>
            </a:r>
          </a:p>
          <a:p>
            <a:pPr algn="ctr" eaLnBrk="1" hangingPunct="1"/>
            <a:r>
              <a:rPr lang="zh-TW" altLang="en-US" b="1" dirty="0">
                <a:latin typeface="+mj-ea"/>
                <a:ea typeface="+mj-ea"/>
              </a:rPr>
              <a:t>時</a:t>
            </a:r>
          </a:p>
          <a:p>
            <a:pPr algn="ctr" eaLnBrk="1" hangingPunct="1"/>
            <a:r>
              <a:rPr lang="zh-TW" altLang="en-US" b="1" dirty="0">
                <a:latin typeface="+mj-ea"/>
                <a:ea typeface="+mj-ea"/>
              </a:rPr>
              <a:t>間</a:t>
            </a:r>
            <a:endParaRPr lang="en-US" altLang="zh-TW" b="1" dirty="0">
              <a:latin typeface="+mj-ea"/>
              <a:ea typeface="+mj-ea"/>
            </a:endParaRPr>
          </a:p>
          <a:p>
            <a:pPr algn="ctr" eaLnBrk="1" hangingPunct="1"/>
            <a:endParaRPr lang="en-US" altLang="zh-TW" b="1" dirty="0">
              <a:latin typeface="+mj-ea"/>
              <a:ea typeface="+mj-ea"/>
            </a:endParaRPr>
          </a:p>
          <a:p>
            <a:pPr algn="ctr" eaLnBrk="1" hangingPunct="1"/>
            <a:endParaRPr lang="zh-TW" altLang="en-US" b="1" dirty="0">
              <a:latin typeface="+mj-ea"/>
              <a:ea typeface="+mj-ea"/>
            </a:endParaRPr>
          </a:p>
          <a:p>
            <a:pPr algn="ctr" eaLnBrk="1" hangingPunct="1"/>
            <a:r>
              <a:rPr lang="en-US" altLang="zh-TW" b="1" dirty="0" smtClean="0">
                <a:solidFill>
                  <a:srgbClr val="FF0066"/>
                </a:solidFill>
                <a:latin typeface="+mj-ea"/>
                <a:ea typeface="+mj-ea"/>
              </a:rPr>
              <a:t>4/6~</a:t>
            </a:r>
            <a:r>
              <a:rPr lang="en-US" altLang="zh-TW" b="1" dirty="0">
                <a:solidFill>
                  <a:srgbClr val="FF0066"/>
                </a:solidFill>
                <a:latin typeface="+mj-ea"/>
                <a:ea typeface="+mj-ea"/>
              </a:rPr>
              <a:t/>
            </a:r>
            <a:br>
              <a:rPr lang="en-US" altLang="zh-TW" b="1" dirty="0">
                <a:solidFill>
                  <a:srgbClr val="FF0066"/>
                </a:solidFill>
                <a:latin typeface="+mj-ea"/>
                <a:ea typeface="+mj-ea"/>
              </a:rPr>
            </a:br>
            <a:r>
              <a:rPr lang="en-US" altLang="zh-TW" b="1" dirty="0">
                <a:solidFill>
                  <a:srgbClr val="FF0066"/>
                </a:solidFill>
                <a:latin typeface="+mj-ea"/>
                <a:ea typeface="+mj-ea"/>
              </a:rPr>
              <a:t>4/17</a:t>
            </a:r>
            <a:endParaRPr lang="zh-TW" altLang="en-US" b="1" dirty="0">
              <a:solidFill>
                <a:srgbClr val="FF0066"/>
              </a:solidFill>
              <a:latin typeface="+mj-ea"/>
              <a:ea typeface="+mj-ea"/>
            </a:endParaRPr>
          </a:p>
        </p:txBody>
      </p:sp>
      <p:sp>
        <p:nvSpPr>
          <p:cNvPr id="14341" name="Rectangle 11"/>
          <p:cNvSpPr>
            <a:spLocks noChangeArrowheads="1"/>
          </p:cNvSpPr>
          <p:nvPr/>
        </p:nvSpPr>
        <p:spPr bwMode="auto">
          <a:xfrm>
            <a:off x="4248571" y="2204616"/>
            <a:ext cx="70083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a:solidFill>
                  <a:srgbClr val="FF0066"/>
                </a:solidFill>
                <a:latin typeface="+mj-ea"/>
                <a:ea typeface="+mj-ea"/>
              </a:rPr>
              <a:t>國</a:t>
            </a:r>
          </a:p>
          <a:p>
            <a:pPr algn="ctr" eaLnBrk="1" hangingPunct="1"/>
            <a:r>
              <a:rPr lang="zh-TW" altLang="en-US" b="1">
                <a:solidFill>
                  <a:srgbClr val="FF0066"/>
                </a:solidFill>
                <a:latin typeface="+mj-ea"/>
                <a:ea typeface="+mj-ea"/>
              </a:rPr>
              <a:t>中</a:t>
            </a:r>
          </a:p>
          <a:p>
            <a:pPr algn="ctr" eaLnBrk="1" hangingPunct="1"/>
            <a:r>
              <a:rPr lang="zh-TW" altLang="en-US" b="1">
                <a:latin typeface="+mj-ea"/>
                <a:ea typeface="+mj-ea"/>
              </a:rPr>
              <a:t>學</a:t>
            </a:r>
          </a:p>
          <a:p>
            <a:pPr algn="ctr" eaLnBrk="1" hangingPunct="1"/>
            <a:r>
              <a:rPr lang="zh-TW" altLang="en-US" b="1">
                <a:latin typeface="+mj-ea"/>
                <a:ea typeface="+mj-ea"/>
              </a:rPr>
              <a:t>習</a:t>
            </a:r>
          </a:p>
          <a:p>
            <a:pPr algn="ctr" eaLnBrk="1" hangingPunct="1"/>
            <a:r>
              <a:rPr lang="zh-TW" altLang="en-US" b="1">
                <a:latin typeface="+mj-ea"/>
                <a:ea typeface="+mj-ea"/>
              </a:rPr>
              <a:t>優</a:t>
            </a:r>
          </a:p>
          <a:p>
            <a:pPr algn="ctr" eaLnBrk="1" hangingPunct="1"/>
            <a:r>
              <a:rPr lang="zh-TW" altLang="en-US" b="1">
                <a:latin typeface="+mj-ea"/>
                <a:ea typeface="+mj-ea"/>
              </a:rPr>
              <a:t>質</a:t>
            </a:r>
          </a:p>
          <a:p>
            <a:pPr algn="ctr" eaLnBrk="1" hangingPunct="1"/>
            <a:r>
              <a:rPr lang="zh-TW" altLang="en-US" b="1">
                <a:latin typeface="+mj-ea"/>
                <a:ea typeface="+mj-ea"/>
              </a:rPr>
              <a:t>獎</a:t>
            </a:r>
          </a:p>
          <a:p>
            <a:pPr algn="ctr" eaLnBrk="1" hangingPunct="1"/>
            <a:r>
              <a:rPr lang="zh-TW" altLang="en-US" b="1">
                <a:latin typeface="+mj-ea"/>
                <a:ea typeface="+mj-ea"/>
              </a:rPr>
              <a:t>送</a:t>
            </a:r>
          </a:p>
          <a:p>
            <a:pPr algn="ctr" eaLnBrk="1" hangingPunct="1"/>
            <a:r>
              <a:rPr lang="zh-TW" altLang="en-US" b="1">
                <a:latin typeface="+mj-ea"/>
                <a:ea typeface="+mj-ea"/>
              </a:rPr>
              <a:t>件</a:t>
            </a:r>
          </a:p>
          <a:p>
            <a:pPr algn="ctr" eaLnBrk="1" hangingPunct="1"/>
            <a:r>
              <a:rPr lang="zh-TW" altLang="en-US" b="1">
                <a:latin typeface="+mj-ea"/>
                <a:ea typeface="+mj-ea"/>
              </a:rPr>
              <a:t>截</a:t>
            </a:r>
          </a:p>
          <a:p>
            <a:pPr algn="ctr" eaLnBrk="1" hangingPunct="1"/>
            <a:r>
              <a:rPr lang="zh-TW" altLang="en-US" b="1">
                <a:latin typeface="+mj-ea"/>
                <a:ea typeface="+mj-ea"/>
              </a:rPr>
              <a:t>止</a:t>
            </a:r>
          </a:p>
          <a:p>
            <a:pPr algn="ctr" eaLnBrk="1" hangingPunct="1"/>
            <a:r>
              <a:rPr lang="zh-TW" altLang="en-US" b="1">
                <a:latin typeface="+mj-ea"/>
                <a:ea typeface="+mj-ea"/>
              </a:rPr>
              <a:t>時</a:t>
            </a:r>
          </a:p>
          <a:p>
            <a:pPr algn="ctr" eaLnBrk="1" hangingPunct="1"/>
            <a:r>
              <a:rPr lang="zh-TW" altLang="en-US" b="1">
                <a:latin typeface="+mj-ea"/>
                <a:ea typeface="+mj-ea"/>
              </a:rPr>
              <a:t>間</a:t>
            </a:r>
          </a:p>
          <a:p>
            <a:pPr algn="ctr" eaLnBrk="1" hangingPunct="1"/>
            <a:r>
              <a:rPr lang="en-US" altLang="zh-TW" b="1">
                <a:solidFill>
                  <a:srgbClr val="FF0066"/>
                </a:solidFill>
                <a:latin typeface="+mj-ea"/>
                <a:ea typeface="+mj-ea"/>
              </a:rPr>
              <a:t>5/15</a:t>
            </a:r>
            <a:endParaRPr lang="zh-TW" altLang="en-US" b="1">
              <a:solidFill>
                <a:srgbClr val="FF0066"/>
              </a:solidFill>
              <a:latin typeface="+mj-ea"/>
              <a:ea typeface="+mj-ea"/>
            </a:endParaRPr>
          </a:p>
          <a:p>
            <a:pPr algn="ctr" eaLnBrk="1" hangingPunct="1"/>
            <a:endParaRPr lang="zh-TW" altLang="en-US" b="1">
              <a:latin typeface="+mj-ea"/>
              <a:ea typeface="+mj-ea"/>
            </a:endParaRPr>
          </a:p>
        </p:txBody>
      </p:sp>
      <p:sp>
        <p:nvSpPr>
          <p:cNvPr id="14342" name="Rectangle 14"/>
          <p:cNvSpPr>
            <a:spLocks noChangeArrowheads="1"/>
          </p:cNvSpPr>
          <p:nvPr/>
        </p:nvSpPr>
        <p:spPr bwMode="auto">
          <a:xfrm>
            <a:off x="6475413" y="3411116"/>
            <a:ext cx="5629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a:latin typeface="+mj-ea"/>
                <a:ea typeface="+mj-ea"/>
              </a:rPr>
              <a:t>國</a:t>
            </a:r>
          </a:p>
          <a:p>
            <a:pPr eaLnBrk="1" hangingPunct="1"/>
            <a:r>
              <a:rPr lang="zh-TW" altLang="en-US" b="1">
                <a:latin typeface="+mj-ea"/>
                <a:ea typeface="+mj-ea"/>
              </a:rPr>
              <a:t>中</a:t>
            </a:r>
          </a:p>
          <a:p>
            <a:pPr eaLnBrk="1" hangingPunct="1"/>
            <a:r>
              <a:rPr lang="zh-TW" altLang="en-US" b="1">
                <a:latin typeface="+mj-ea"/>
                <a:ea typeface="+mj-ea"/>
              </a:rPr>
              <a:t>典</a:t>
            </a:r>
          </a:p>
          <a:p>
            <a:pPr eaLnBrk="1" hangingPunct="1"/>
            <a:r>
              <a:rPr lang="zh-TW" altLang="en-US" b="1">
                <a:latin typeface="+mj-ea"/>
                <a:ea typeface="+mj-ea"/>
              </a:rPr>
              <a:t>禮</a:t>
            </a:r>
          </a:p>
          <a:p>
            <a:pPr eaLnBrk="1" hangingPunct="1"/>
            <a:r>
              <a:rPr lang="zh-TW" altLang="en-US" b="1">
                <a:latin typeface="+mj-ea"/>
                <a:ea typeface="+mj-ea"/>
              </a:rPr>
              <a:t>時</a:t>
            </a:r>
          </a:p>
          <a:p>
            <a:pPr eaLnBrk="1" hangingPunct="1"/>
            <a:r>
              <a:rPr lang="zh-TW" altLang="en-US" b="1">
                <a:latin typeface="+mj-ea"/>
                <a:ea typeface="+mj-ea"/>
              </a:rPr>
              <a:t>間</a:t>
            </a:r>
          </a:p>
          <a:p>
            <a:pPr eaLnBrk="1" hangingPunct="1"/>
            <a:r>
              <a:rPr lang="en-US" altLang="zh-TW" b="1">
                <a:latin typeface="+mj-ea"/>
                <a:ea typeface="+mj-ea"/>
              </a:rPr>
              <a:t>6/3</a:t>
            </a:r>
          </a:p>
          <a:p>
            <a:pPr eaLnBrk="1" hangingPunct="1"/>
            <a:r>
              <a:rPr lang="zh-TW" altLang="en-US" b="1">
                <a:latin typeface="+mj-ea"/>
                <a:ea typeface="+mj-ea"/>
              </a:rPr>
              <a:t>下</a:t>
            </a:r>
          </a:p>
          <a:p>
            <a:pPr eaLnBrk="1" hangingPunct="1"/>
            <a:r>
              <a:rPr lang="zh-TW" altLang="en-US" b="1">
                <a:latin typeface="+mj-ea"/>
                <a:ea typeface="+mj-ea"/>
              </a:rPr>
              <a:t>午</a:t>
            </a:r>
          </a:p>
        </p:txBody>
      </p:sp>
      <p:sp>
        <p:nvSpPr>
          <p:cNvPr id="14343" name="Rectangle 18"/>
          <p:cNvSpPr>
            <a:spLocks noChangeArrowheads="1"/>
          </p:cNvSpPr>
          <p:nvPr/>
        </p:nvSpPr>
        <p:spPr bwMode="auto">
          <a:xfrm>
            <a:off x="169019" y="6197178"/>
            <a:ext cx="8867477" cy="290513"/>
          </a:xfrm>
          <a:prstGeom prst="rect">
            <a:avLst/>
          </a:prstGeom>
          <a:solidFill>
            <a:schemeClr val="accent2">
              <a:lumMod val="40000"/>
              <a:lumOff val="60000"/>
              <a:alpha val="89018"/>
            </a:schemeClr>
          </a:solidFill>
          <a:ln w="9525">
            <a:noFill/>
            <a:prstDash val="dashDot"/>
            <a:miter lim="800000"/>
            <a:headEnd/>
            <a:tailEnd/>
          </a:ln>
        </p:spPr>
        <p:txBody>
          <a:bodyPr wrap="none" anchor="ctr"/>
          <a:lstStyle/>
          <a:p>
            <a:pPr eaLnBrk="1" hangingPunct="1"/>
            <a:endParaRPr lang="zh-TW" altLang="en-US" b="1">
              <a:latin typeface="+mj-ea"/>
              <a:ea typeface="+mj-ea"/>
            </a:endParaRPr>
          </a:p>
        </p:txBody>
      </p:sp>
      <p:sp>
        <p:nvSpPr>
          <p:cNvPr id="14344" name="Oval 24"/>
          <p:cNvSpPr>
            <a:spLocks noChangeArrowheads="1"/>
          </p:cNvSpPr>
          <p:nvPr/>
        </p:nvSpPr>
        <p:spPr bwMode="auto">
          <a:xfrm>
            <a:off x="611188" y="3717503"/>
            <a:ext cx="409575" cy="409575"/>
          </a:xfrm>
          <a:prstGeom prst="ellipse">
            <a:avLst/>
          </a:prstGeom>
          <a:solidFill>
            <a:srgbClr val="FFFF00"/>
          </a:solidFill>
          <a:ln w="9525">
            <a:solidFill>
              <a:srgbClr val="99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45" name="Oval 25"/>
          <p:cNvSpPr>
            <a:spLocks noChangeArrowheads="1"/>
          </p:cNvSpPr>
          <p:nvPr/>
        </p:nvSpPr>
        <p:spPr bwMode="auto">
          <a:xfrm>
            <a:off x="1619250" y="2133178"/>
            <a:ext cx="647700" cy="625475"/>
          </a:xfrm>
          <a:prstGeom prst="ellipse">
            <a:avLst/>
          </a:prstGeom>
          <a:solidFill>
            <a:srgbClr val="FF0000"/>
          </a:solidFill>
          <a:ln w="952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46" name="Oval 26"/>
          <p:cNvSpPr>
            <a:spLocks noChangeArrowheads="1"/>
          </p:cNvSpPr>
          <p:nvPr/>
        </p:nvSpPr>
        <p:spPr bwMode="auto">
          <a:xfrm>
            <a:off x="4427538" y="1772816"/>
            <a:ext cx="409575" cy="409575"/>
          </a:xfrm>
          <a:prstGeom prst="ellipse">
            <a:avLst/>
          </a:prstGeom>
          <a:solidFill>
            <a:srgbClr val="00B050"/>
          </a:solidFill>
          <a:ln w="9525">
            <a:solidFill>
              <a:schemeClr val="tx2"/>
            </a:solidFill>
            <a:round/>
            <a:headEnd/>
            <a:tailEnd/>
          </a:ln>
        </p:spPr>
        <p:txBody>
          <a:bodyPr wrap="none" anchor="ctr"/>
          <a:lstStyle/>
          <a:p>
            <a:pPr eaLnBrk="1" hangingPunct="1"/>
            <a:endParaRPr lang="zh-TW" altLang="en-US" b="1">
              <a:latin typeface="+mj-ea"/>
              <a:ea typeface="+mj-ea"/>
            </a:endParaRPr>
          </a:p>
        </p:txBody>
      </p:sp>
      <p:sp>
        <p:nvSpPr>
          <p:cNvPr id="14347" name="Oval 27"/>
          <p:cNvSpPr>
            <a:spLocks noChangeArrowheads="1"/>
          </p:cNvSpPr>
          <p:nvPr/>
        </p:nvSpPr>
        <p:spPr bwMode="auto">
          <a:xfrm>
            <a:off x="6475413" y="2917403"/>
            <a:ext cx="409575" cy="409575"/>
          </a:xfrm>
          <a:prstGeom prst="ellipse">
            <a:avLst/>
          </a:prstGeom>
          <a:solidFill>
            <a:srgbClr val="00B050"/>
          </a:solidFill>
          <a:ln w="9525">
            <a:solidFill>
              <a:schemeClr val="bg1"/>
            </a:solidFill>
            <a:round/>
            <a:headEnd/>
            <a:tailEnd/>
          </a:ln>
        </p:spPr>
        <p:txBody>
          <a:bodyPr wrap="none" anchor="ctr"/>
          <a:lstStyle/>
          <a:p>
            <a:pPr eaLnBrk="1" hangingPunct="1"/>
            <a:endParaRPr lang="zh-TW" altLang="en-US" b="1">
              <a:latin typeface="+mj-ea"/>
              <a:ea typeface="+mj-ea"/>
            </a:endParaRPr>
          </a:p>
        </p:txBody>
      </p:sp>
      <p:sp>
        <p:nvSpPr>
          <p:cNvPr id="14348" name="Rectangle 28"/>
          <p:cNvSpPr>
            <a:spLocks noChangeArrowheads="1"/>
          </p:cNvSpPr>
          <p:nvPr/>
        </p:nvSpPr>
        <p:spPr bwMode="auto">
          <a:xfrm>
            <a:off x="5274763" y="2204616"/>
            <a:ext cx="5629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a:solidFill>
                  <a:srgbClr val="FF0066"/>
                </a:solidFill>
                <a:latin typeface="+mj-ea"/>
                <a:ea typeface="+mj-ea"/>
              </a:rPr>
              <a:t>國</a:t>
            </a:r>
          </a:p>
          <a:p>
            <a:pPr algn="ctr" eaLnBrk="1" hangingPunct="1"/>
            <a:r>
              <a:rPr lang="zh-TW" altLang="en-US" b="1">
                <a:solidFill>
                  <a:srgbClr val="FF0066"/>
                </a:solidFill>
                <a:latin typeface="+mj-ea"/>
                <a:ea typeface="+mj-ea"/>
              </a:rPr>
              <a:t>小</a:t>
            </a:r>
          </a:p>
          <a:p>
            <a:pPr algn="ctr" eaLnBrk="1" hangingPunct="1"/>
            <a:r>
              <a:rPr lang="zh-TW" altLang="en-US" b="1">
                <a:latin typeface="+mj-ea"/>
                <a:ea typeface="+mj-ea"/>
              </a:rPr>
              <a:t>學</a:t>
            </a:r>
          </a:p>
          <a:p>
            <a:pPr algn="ctr" eaLnBrk="1" hangingPunct="1"/>
            <a:r>
              <a:rPr lang="zh-TW" altLang="en-US" b="1">
                <a:latin typeface="+mj-ea"/>
                <a:ea typeface="+mj-ea"/>
              </a:rPr>
              <a:t>習</a:t>
            </a:r>
          </a:p>
          <a:p>
            <a:pPr algn="ctr" eaLnBrk="1" hangingPunct="1"/>
            <a:r>
              <a:rPr lang="zh-TW" altLang="en-US" b="1">
                <a:latin typeface="+mj-ea"/>
                <a:ea typeface="+mj-ea"/>
              </a:rPr>
              <a:t>優</a:t>
            </a:r>
          </a:p>
          <a:p>
            <a:pPr algn="ctr" eaLnBrk="1" hangingPunct="1"/>
            <a:r>
              <a:rPr lang="zh-TW" altLang="en-US" b="1">
                <a:latin typeface="+mj-ea"/>
                <a:ea typeface="+mj-ea"/>
              </a:rPr>
              <a:t>質</a:t>
            </a:r>
          </a:p>
          <a:p>
            <a:pPr algn="ctr" eaLnBrk="1" hangingPunct="1"/>
            <a:r>
              <a:rPr lang="zh-TW" altLang="en-US" b="1">
                <a:latin typeface="+mj-ea"/>
                <a:ea typeface="+mj-ea"/>
              </a:rPr>
              <a:t>獎</a:t>
            </a:r>
          </a:p>
          <a:p>
            <a:pPr algn="ctr" eaLnBrk="1" hangingPunct="1"/>
            <a:r>
              <a:rPr lang="zh-TW" altLang="en-US" b="1">
                <a:latin typeface="+mj-ea"/>
                <a:ea typeface="+mj-ea"/>
              </a:rPr>
              <a:t>送</a:t>
            </a:r>
          </a:p>
          <a:p>
            <a:pPr algn="ctr" eaLnBrk="1" hangingPunct="1"/>
            <a:r>
              <a:rPr lang="zh-TW" altLang="en-US" b="1">
                <a:latin typeface="+mj-ea"/>
                <a:ea typeface="+mj-ea"/>
              </a:rPr>
              <a:t>件</a:t>
            </a:r>
          </a:p>
          <a:p>
            <a:pPr algn="ctr" eaLnBrk="1" hangingPunct="1"/>
            <a:r>
              <a:rPr lang="zh-TW" altLang="en-US" b="1">
                <a:latin typeface="+mj-ea"/>
                <a:ea typeface="+mj-ea"/>
              </a:rPr>
              <a:t>截</a:t>
            </a:r>
          </a:p>
          <a:p>
            <a:pPr algn="ctr" eaLnBrk="1" hangingPunct="1"/>
            <a:r>
              <a:rPr lang="zh-TW" altLang="en-US" b="1">
                <a:latin typeface="+mj-ea"/>
                <a:ea typeface="+mj-ea"/>
              </a:rPr>
              <a:t>止</a:t>
            </a:r>
          </a:p>
          <a:p>
            <a:pPr algn="ctr" eaLnBrk="1" hangingPunct="1"/>
            <a:r>
              <a:rPr lang="zh-TW" altLang="en-US" b="1">
                <a:latin typeface="+mj-ea"/>
                <a:ea typeface="+mj-ea"/>
              </a:rPr>
              <a:t>時</a:t>
            </a:r>
          </a:p>
          <a:p>
            <a:pPr algn="ctr" eaLnBrk="1" hangingPunct="1"/>
            <a:r>
              <a:rPr lang="zh-TW" altLang="en-US" b="1">
                <a:latin typeface="+mj-ea"/>
                <a:ea typeface="+mj-ea"/>
              </a:rPr>
              <a:t>間</a:t>
            </a:r>
          </a:p>
          <a:p>
            <a:pPr algn="ctr" eaLnBrk="1" hangingPunct="1"/>
            <a:r>
              <a:rPr lang="en-US" altLang="zh-TW" b="1">
                <a:solidFill>
                  <a:srgbClr val="FF0066"/>
                </a:solidFill>
                <a:latin typeface="+mj-ea"/>
                <a:ea typeface="+mj-ea"/>
              </a:rPr>
              <a:t>6/5</a:t>
            </a:r>
            <a:endParaRPr lang="zh-TW" altLang="en-US" b="1">
              <a:solidFill>
                <a:srgbClr val="FF0066"/>
              </a:solidFill>
              <a:latin typeface="+mj-ea"/>
              <a:ea typeface="+mj-ea"/>
            </a:endParaRPr>
          </a:p>
        </p:txBody>
      </p:sp>
      <p:sp>
        <p:nvSpPr>
          <p:cNvPr id="14349" name="Rectangle 29"/>
          <p:cNvSpPr>
            <a:spLocks noChangeArrowheads="1"/>
          </p:cNvSpPr>
          <p:nvPr/>
        </p:nvSpPr>
        <p:spPr bwMode="auto">
          <a:xfrm>
            <a:off x="7479133" y="3441278"/>
            <a:ext cx="70083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a:latin typeface="+mj-ea"/>
                <a:ea typeface="+mj-ea"/>
              </a:rPr>
              <a:t>國</a:t>
            </a:r>
          </a:p>
          <a:p>
            <a:pPr algn="ctr" eaLnBrk="1" hangingPunct="1"/>
            <a:r>
              <a:rPr lang="zh-TW" altLang="en-US" b="1">
                <a:latin typeface="+mj-ea"/>
                <a:ea typeface="+mj-ea"/>
              </a:rPr>
              <a:t>小</a:t>
            </a:r>
          </a:p>
          <a:p>
            <a:pPr algn="ctr" eaLnBrk="1" hangingPunct="1"/>
            <a:r>
              <a:rPr lang="zh-TW" altLang="en-US" b="1">
                <a:latin typeface="+mj-ea"/>
                <a:ea typeface="+mj-ea"/>
              </a:rPr>
              <a:t>典</a:t>
            </a:r>
          </a:p>
          <a:p>
            <a:pPr algn="ctr" eaLnBrk="1" hangingPunct="1"/>
            <a:r>
              <a:rPr lang="zh-TW" altLang="en-US" b="1">
                <a:latin typeface="+mj-ea"/>
                <a:ea typeface="+mj-ea"/>
              </a:rPr>
              <a:t>禮</a:t>
            </a:r>
          </a:p>
          <a:p>
            <a:pPr algn="ctr" eaLnBrk="1" hangingPunct="1"/>
            <a:r>
              <a:rPr lang="zh-TW" altLang="en-US" b="1">
                <a:latin typeface="+mj-ea"/>
                <a:ea typeface="+mj-ea"/>
              </a:rPr>
              <a:t>時</a:t>
            </a:r>
          </a:p>
          <a:p>
            <a:pPr algn="ctr" eaLnBrk="1" hangingPunct="1"/>
            <a:r>
              <a:rPr lang="zh-TW" altLang="en-US" b="1">
                <a:latin typeface="+mj-ea"/>
                <a:ea typeface="+mj-ea"/>
              </a:rPr>
              <a:t>間</a:t>
            </a:r>
          </a:p>
          <a:p>
            <a:pPr algn="ctr" eaLnBrk="1" hangingPunct="1"/>
            <a:r>
              <a:rPr lang="en-US" altLang="zh-TW" b="1">
                <a:latin typeface="+mj-ea"/>
                <a:ea typeface="+mj-ea"/>
              </a:rPr>
              <a:t>6/15</a:t>
            </a:r>
          </a:p>
          <a:p>
            <a:pPr algn="ctr" eaLnBrk="1" hangingPunct="1"/>
            <a:r>
              <a:rPr lang="zh-TW" altLang="en-US" b="1">
                <a:latin typeface="+mj-ea"/>
                <a:ea typeface="+mj-ea"/>
              </a:rPr>
              <a:t>下</a:t>
            </a:r>
            <a:endParaRPr lang="en-US" altLang="zh-TW" b="1">
              <a:latin typeface="+mj-ea"/>
              <a:ea typeface="+mj-ea"/>
            </a:endParaRPr>
          </a:p>
          <a:p>
            <a:pPr algn="ctr" eaLnBrk="1" hangingPunct="1"/>
            <a:r>
              <a:rPr lang="zh-TW" altLang="en-US" b="1">
                <a:latin typeface="+mj-ea"/>
                <a:ea typeface="+mj-ea"/>
              </a:rPr>
              <a:t>午</a:t>
            </a:r>
          </a:p>
        </p:txBody>
      </p:sp>
      <p:sp>
        <p:nvSpPr>
          <p:cNvPr id="14350" name="Oval 30"/>
          <p:cNvSpPr>
            <a:spLocks noChangeArrowheads="1"/>
          </p:cNvSpPr>
          <p:nvPr/>
        </p:nvSpPr>
        <p:spPr bwMode="auto">
          <a:xfrm>
            <a:off x="5356225" y="1772816"/>
            <a:ext cx="409575" cy="409575"/>
          </a:xfrm>
          <a:prstGeom prst="ellipse">
            <a:avLst/>
          </a:prstGeom>
          <a:solidFill>
            <a:srgbClr val="FF66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51" name="Oval 31"/>
          <p:cNvSpPr>
            <a:spLocks noChangeArrowheads="1"/>
          </p:cNvSpPr>
          <p:nvPr/>
        </p:nvSpPr>
        <p:spPr bwMode="auto">
          <a:xfrm>
            <a:off x="7596188" y="2925341"/>
            <a:ext cx="409575" cy="409575"/>
          </a:xfrm>
          <a:prstGeom prst="ellipse">
            <a:avLst/>
          </a:prstGeom>
          <a:solidFill>
            <a:srgbClr val="FF66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52" name="Rectangle 32"/>
          <p:cNvSpPr>
            <a:spLocks noChangeArrowheads="1"/>
          </p:cNvSpPr>
          <p:nvPr/>
        </p:nvSpPr>
        <p:spPr bwMode="auto">
          <a:xfrm>
            <a:off x="3130972" y="4659208"/>
            <a:ext cx="70083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TW" altLang="en-US" b="1" dirty="0">
                <a:latin typeface="+mj-ea"/>
                <a:ea typeface="+mj-ea"/>
              </a:rPr>
              <a:t>審</a:t>
            </a:r>
          </a:p>
          <a:p>
            <a:pPr algn="ctr"/>
            <a:r>
              <a:rPr lang="zh-TW" altLang="en-US" b="1" dirty="0">
                <a:latin typeface="+mj-ea"/>
                <a:ea typeface="+mj-ea"/>
              </a:rPr>
              <a:t>查</a:t>
            </a:r>
          </a:p>
          <a:p>
            <a:pPr algn="ctr"/>
            <a:r>
              <a:rPr lang="zh-TW" altLang="en-US" b="1" dirty="0" smtClean="0">
                <a:latin typeface="+mj-ea"/>
                <a:ea typeface="+mj-ea"/>
              </a:rPr>
              <a:t>時</a:t>
            </a:r>
            <a:endParaRPr lang="en-US" altLang="zh-TW" b="1" dirty="0" smtClean="0">
              <a:latin typeface="+mj-ea"/>
              <a:ea typeface="+mj-ea"/>
            </a:endParaRPr>
          </a:p>
          <a:p>
            <a:pPr marL="90488" algn="ctr"/>
            <a:r>
              <a:rPr lang="zh-TW" altLang="en-US" b="1" dirty="0" smtClean="0">
                <a:latin typeface="+mj-ea"/>
                <a:ea typeface="+mj-ea"/>
              </a:rPr>
              <a:t>間 </a:t>
            </a:r>
            <a:endParaRPr lang="zh-TW" altLang="en-US" b="1" dirty="0">
              <a:latin typeface="+mj-ea"/>
              <a:ea typeface="+mj-ea"/>
            </a:endParaRPr>
          </a:p>
          <a:p>
            <a:pPr algn="ctr"/>
            <a:r>
              <a:rPr lang="en-US" altLang="zh-TW" b="1" dirty="0">
                <a:latin typeface="+mj-ea"/>
                <a:ea typeface="+mj-ea"/>
              </a:rPr>
              <a:t>4/30</a:t>
            </a:r>
          </a:p>
        </p:txBody>
      </p:sp>
      <p:sp>
        <p:nvSpPr>
          <p:cNvPr id="14353" name="Oval 33"/>
          <p:cNvSpPr>
            <a:spLocks noChangeArrowheads="1"/>
          </p:cNvSpPr>
          <p:nvPr/>
        </p:nvSpPr>
        <p:spPr bwMode="auto">
          <a:xfrm>
            <a:off x="3276600" y="4220741"/>
            <a:ext cx="409575" cy="409575"/>
          </a:xfrm>
          <a:prstGeom prst="ellipse">
            <a:avLst/>
          </a:prstGeom>
          <a:solidFill>
            <a:srgbClr val="FFFF00"/>
          </a:solidFill>
          <a:ln w="9525">
            <a:solidFill>
              <a:srgbClr val="99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9" name="矩形 18"/>
          <p:cNvSpPr/>
          <p:nvPr/>
        </p:nvSpPr>
        <p:spPr>
          <a:xfrm>
            <a:off x="8005900" y="5120651"/>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一</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0" name="矩形 19"/>
          <p:cNvSpPr/>
          <p:nvPr/>
        </p:nvSpPr>
        <p:spPr>
          <a:xfrm>
            <a:off x="5750972" y="5809380"/>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1" name="矩形 20"/>
          <p:cNvSpPr/>
          <p:nvPr/>
        </p:nvSpPr>
        <p:spPr>
          <a:xfrm>
            <a:off x="6884836" y="5109208"/>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三</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2" name="矩形 21"/>
          <p:cNvSpPr/>
          <p:nvPr/>
        </p:nvSpPr>
        <p:spPr>
          <a:xfrm>
            <a:off x="4760776" y="5809380"/>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3" name="文字方塊 2"/>
          <p:cNvSpPr txBox="1"/>
          <p:nvPr/>
        </p:nvSpPr>
        <p:spPr>
          <a:xfrm>
            <a:off x="6765251" y="3511128"/>
            <a:ext cx="430887" cy="1057341"/>
          </a:xfrm>
          <a:prstGeom prst="rect">
            <a:avLst/>
          </a:prstGeom>
          <a:noFill/>
        </p:spPr>
        <p:txBody>
          <a:bodyPr vert="eaVert" wrap="none">
            <a:spAutoFit/>
          </a:bodyPr>
          <a:lstStyle/>
          <a:p>
            <a:pPr eaLnBrk="1" hangingPunct="1">
              <a:defRPr/>
            </a:pPr>
            <a:r>
              <a:rPr lang="en-US" altLang="zh-TW" sz="1600" b="1" dirty="0">
                <a:solidFill>
                  <a:schemeClr val="accent1">
                    <a:lumMod val="75000"/>
                  </a:schemeClr>
                </a:solidFill>
                <a:latin typeface="+mj-ea"/>
                <a:ea typeface="+mj-ea"/>
              </a:rPr>
              <a:t>(</a:t>
            </a:r>
            <a:r>
              <a:rPr lang="zh-TW" altLang="en-US" sz="1600" b="1" dirty="0">
                <a:solidFill>
                  <a:schemeClr val="accent1">
                    <a:lumMod val="75000"/>
                  </a:schemeClr>
                </a:solidFill>
                <a:latin typeface="+mj-ea"/>
                <a:ea typeface="+mj-ea"/>
              </a:rPr>
              <a:t>成功高中</a:t>
            </a:r>
            <a:r>
              <a:rPr lang="en-US" altLang="zh-TW" sz="1600" b="1" dirty="0">
                <a:solidFill>
                  <a:schemeClr val="accent1">
                    <a:lumMod val="75000"/>
                  </a:schemeClr>
                </a:solidFill>
                <a:latin typeface="+mj-ea"/>
                <a:ea typeface="+mj-ea"/>
              </a:rPr>
              <a:t>)</a:t>
            </a:r>
            <a:endParaRPr lang="zh-TW" altLang="en-US" sz="1600" b="1" dirty="0">
              <a:solidFill>
                <a:schemeClr val="accent1">
                  <a:lumMod val="75000"/>
                </a:schemeClr>
              </a:solidFill>
              <a:latin typeface="+mj-ea"/>
              <a:ea typeface="+mj-ea"/>
            </a:endParaRPr>
          </a:p>
        </p:txBody>
      </p:sp>
      <p:sp>
        <p:nvSpPr>
          <p:cNvPr id="24" name="文字方塊 23"/>
          <p:cNvSpPr txBox="1"/>
          <p:nvPr/>
        </p:nvSpPr>
        <p:spPr>
          <a:xfrm>
            <a:off x="7932063" y="3547641"/>
            <a:ext cx="430887" cy="1057341"/>
          </a:xfrm>
          <a:prstGeom prst="rect">
            <a:avLst/>
          </a:prstGeom>
          <a:noFill/>
        </p:spPr>
        <p:txBody>
          <a:bodyPr vert="eaVert" wrap="none">
            <a:spAutoFit/>
          </a:bodyPr>
          <a:lstStyle/>
          <a:p>
            <a:pPr eaLnBrk="1" hangingPunct="1">
              <a:defRPr/>
            </a:pPr>
            <a:r>
              <a:rPr lang="en-US" altLang="zh-TW" sz="1600" b="1" dirty="0">
                <a:solidFill>
                  <a:schemeClr val="accent1">
                    <a:lumMod val="75000"/>
                  </a:schemeClr>
                </a:solidFill>
                <a:latin typeface="+mj-ea"/>
                <a:ea typeface="+mj-ea"/>
              </a:rPr>
              <a:t>(</a:t>
            </a:r>
            <a:r>
              <a:rPr lang="zh-TW" altLang="en-US" sz="1600" b="1" dirty="0">
                <a:solidFill>
                  <a:schemeClr val="accent1">
                    <a:lumMod val="75000"/>
                  </a:schemeClr>
                </a:solidFill>
                <a:latin typeface="+mj-ea"/>
                <a:ea typeface="+mj-ea"/>
              </a:rPr>
              <a:t>成功高中</a:t>
            </a:r>
            <a:r>
              <a:rPr lang="en-US" altLang="zh-TW" sz="1600" b="1" dirty="0">
                <a:solidFill>
                  <a:schemeClr val="accent1">
                    <a:lumMod val="75000"/>
                  </a:schemeClr>
                </a:solidFill>
                <a:latin typeface="+mj-ea"/>
                <a:ea typeface="+mj-ea"/>
              </a:rPr>
              <a:t>)</a:t>
            </a:r>
            <a:endParaRPr lang="zh-TW" altLang="en-US" sz="1600" b="1" dirty="0">
              <a:solidFill>
                <a:schemeClr val="accent1">
                  <a:lumMod val="75000"/>
                </a:schemeClr>
              </a:solidFill>
              <a:latin typeface="+mj-ea"/>
              <a:ea typeface="+mj-ea"/>
            </a:endParaRPr>
          </a:p>
        </p:txBody>
      </p:sp>
      <p:sp>
        <p:nvSpPr>
          <p:cNvPr id="25" name="矩形 24"/>
          <p:cNvSpPr/>
          <p:nvPr/>
        </p:nvSpPr>
        <p:spPr>
          <a:xfrm>
            <a:off x="3652153" y="5809380"/>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6" name="矩形 25"/>
          <p:cNvSpPr/>
          <p:nvPr/>
        </p:nvSpPr>
        <p:spPr>
          <a:xfrm>
            <a:off x="2195736" y="5589587"/>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一</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7" name="矩形 26"/>
          <p:cNvSpPr/>
          <p:nvPr/>
        </p:nvSpPr>
        <p:spPr>
          <a:xfrm>
            <a:off x="2195736" y="5858653"/>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Tree>
    <p:extLst>
      <p:ext uri="{BB962C8B-B14F-4D97-AF65-F5344CB8AC3E}">
        <p14:creationId xmlns:p14="http://schemas.microsoft.com/office/powerpoint/2010/main" val="232882998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188640"/>
            <a:ext cx="9144000" cy="871091"/>
          </a:xfrm>
          <a:solidFill>
            <a:srgbClr val="631A03"/>
          </a:solidFill>
        </p:spPr>
        <p:txBody>
          <a:bodyPr>
            <a:normAutofit/>
          </a:bodyPr>
          <a:lstStyle/>
          <a:p>
            <a:pPr algn="ctr" eaLnBrk="1" fontAlgn="auto" hangingPunct="1">
              <a:spcAft>
                <a:spcPts val="0"/>
              </a:spcAft>
              <a:defRPr/>
            </a:pPr>
            <a:r>
              <a:rPr lang="zh-TW" altLang="en-US" b="1" dirty="0">
                <a:solidFill>
                  <a:schemeClr val="bg1"/>
                </a:solidFill>
              </a:rPr>
              <a:t>活動時間期程</a:t>
            </a:r>
          </a:p>
        </p:txBody>
      </p:sp>
      <p:sp>
        <p:nvSpPr>
          <p:cNvPr id="14339" name="Rectangle 9"/>
          <p:cNvSpPr>
            <a:spLocks noChangeArrowheads="1"/>
          </p:cNvSpPr>
          <p:nvPr/>
        </p:nvSpPr>
        <p:spPr bwMode="auto">
          <a:xfrm>
            <a:off x="169019" y="4149303"/>
            <a:ext cx="129073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a:latin typeface="+mj-ea"/>
                <a:ea typeface="+mj-ea"/>
              </a:rPr>
              <a:t>說</a:t>
            </a:r>
          </a:p>
          <a:p>
            <a:pPr algn="ctr" eaLnBrk="1" hangingPunct="1"/>
            <a:r>
              <a:rPr lang="zh-TW" altLang="en-US" b="1">
                <a:latin typeface="+mj-ea"/>
                <a:ea typeface="+mj-ea"/>
              </a:rPr>
              <a:t>明</a:t>
            </a:r>
          </a:p>
          <a:p>
            <a:pPr algn="ctr" eaLnBrk="1" hangingPunct="1"/>
            <a:r>
              <a:rPr lang="zh-TW" altLang="en-US" b="1">
                <a:latin typeface="+mj-ea"/>
                <a:ea typeface="+mj-ea"/>
              </a:rPr>
              <a:t>會</a:t>
            </a:r>
          </a:p>
          <a:p>
            <a:pPr algn="ctr" eaLnBrk="1" hangingPunct="1"/>
            <a:r>
              <a:rPr lang="zh-TW" altLang="en-US" b="1">
                <a:latin typeface="+mj-ea"/>
                <a:ea typeface="+mj-ea"/>
              </a:rPr>
              <a:t>時</a:t>
            </a:r>
          </a:p>
          <a:p>
            <a:pPr algn="ctr" eaLnBrk="1" hangingPunct="1"/>
            <a:r>
              <a:rPr lang="zh-TW" altLang="en-US" b="1">
                <a:latin typeface="+mj-ea"/>
                <a:ea typeface="+mj-ea"/>
              </a:rPr>
              <a:t>間</a:t>
            </a:r>
          </a:p>
          <a:p>
            <a:pPr algn="ctr" eaLnBrk="1" hangingPunct="1"/>
            <a:endParaRPr lang="zh-TW" altLang="en-US" b="1">
              <a:latin typeface="+mj-ea"/>
              <a:ea typeface="+mj-ea"/>
            </a:endParaRPr>
          </a:p>
          <a:p>
            <a:pPr algn="ctr" eaLnBrk="1" hangingPunct="1"/>
            <a:r>
              <a:rPr lang="zh-TW" altLang="en-US" b="1">
                <a:latin typeface="+mj-ea"/>
                <a:ea typeface="+mj-ea"/>
              </a:rPr>
              <a:t> </a:t>
            </a:r>
            <a:r>
              <a:rPr lang="en-US" altLang="zh-TW" b="1">
                <a:latin typeface="+mj-ea"/>
                <a:ea typeface="+mj-ea"/>
              </a:rPr>
              <a:t>12/25(</a:t>
            </a:r>
            <a:r>
              <a:rPr lang="zh-TW" altLang="en-US" b="1">
                <a:latin typeface="+mj-ea"/>
                <a:ea typeface="+mj-ea"/>
              </a:rPr>
              <a:t>三</a:t>
            </a:r>
            <a:r>
              <a:rPr lang="en-US" altLang="zh-TW" b="1">
                <a:latin typeface="+mj-ea"/>
                <a:ea typeface="+mj-ea"/>
              </a:rPr>
              <a:t>)</a:t>
            </a:r>
          </a:p>
        </p:txBody>
      </p:sp>
      <p:sp>
        <p:nvSpPr>
          <p:cNvPr id="14340" name="Rectangle 10"/>
          <p:cNvSpPr>
            <a:spLocks noChangeArrowheads="1"/>
          </p:cNvSpPr>
          <p:nvPr/>
        </p:nvSpPr>
        <p:spPr bwMode="auto">
          <a:xfrm>
            <a:off x="1565525" y="2780878"/>
            <a:ext cx="7361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dirty="0">
                <a:latin typeface="+mj-ea"/>
                <a:ea typeface="+mj-ea"/>
              </a:rPr>
              <a:t>特</a:t>
            </a:r>
          </a:p>
          <a:p>
            <a:pPr algn="ctr" eaLnBrk="1" hangingPunct="1"/>
            <a:r>
              <a:rPr lang="zh-TW" altLang="en-US" b="1" dirty="0">
                <a:latin typeface="+mj-ea"/>
                <a:ea typeface="+mj-ea"/>
              </a:rPr>
              <a:t>殊</a:t>
            </a:r>
          </a:p>
          <a:p>
            <a:pPr algn="ctr" eaLnBrk="1" hangingPunct="1"/>
            <a:r>
              <a:rPr lang="zh-TW" altLang="en-US" b="1" dirty="0">
                <a:latin typeface="+mj-ea"/>
                <a:ea typeface="+mj-ea"/>
              </a:rPr>
              <a:t>獎</a:t>
            </a:r>
          </a:p>
          <a:p>
            <a:pPr algn="ctr" eaLnBrk="1" hangingPunct="1"/>
            <a:r>
              <a:rPr lang="zh-TW" altLang="en-US" b="1" dirty="0">
                <a:latin typeface="+mj-ea"/>
                <a:ea typeface="+mj-ea"/>
              </a:rPr>
              <a:t>項</a:t>
            </a:r>
          </a:p>
          <a:p>
            <a:pPr algn="ctr" eaLnBrk="1" hangingPunct="1"/>
            <a:r>
              <a:rPr lang="zh-TW" altLang="en-US" b="1" dirty="0">
                <a:latin typeface="+mj-ea"/>
                <a:ea typeface="+mj-ea"/>
              </a:rPr>
              <a:t>送</a:t>
            </a:r>
          </a:p>
          <a:p>
            <a:pPr algn="ctr" eaLnBrk="1" hangingPunct="1"/>
            <a:r>
              <a:rPr lang="zh-TW" altLang="en-US" b="1" dirty="0">
                <a:latin typeface="+mj-ea"/>
                <a:ea typeface="+mj-ea"/>
              </a:rPr>
              <a:t>件</a:t>
            </a:r>
          </a:p>
          <a:p>
            <a:pPr algn="ctr" eaLnBrk="1" hangingPunct="1"/>
            <a:r>
              <a:rPr lang="zh-TW" altLang="en-US" b="1" dirty="0">
                <a:latin typeface="+mj-ea"/>
                <a:ea typeface="+mj-ea"/>
              </a:rPr>
              <a:t>時</a:t>
            </a:r>
          </a:p>
          <a:p>
            <a:pPr algn="ctr" eaLnBrk="1" hangingPunct="1"/>
            <a:r>
              <a:rPr lang="zh-TW" altLang="en-US" b="1" dirty="0">
                <a:latin typeface="+mj-ea"/>
                <a:ea typeface="+mj-ea"/>
              </a:rPr>
              <a:t>間</a:t>
            </a:r>
            <a:endParaRPr lang="en-US" altLang="zh-TW" b="1" dirty="0">
              <a:latin typeface="+mj-ea"/>
              <a:ea typeface="+mj-ea"/>
            </a:endParaRPr>
          </a:p>
          <a:p>
            <a:pPr algn="ctr" eaLnBrk="1" hangingPunct="1"/>
            <a:endParaRPr lang="en-US" altLang="zh-TW" b="1" dirty="0">
              <a:latin typeface="+mj-ea"/>
              <a:ea typeface="+mj-ea"/>
            </a:endParaRPr>
          </a:p>
          <a:p>
            <a:pPr algn="ctr" eaLnBrk="1" hangingPunct="1"/>
            <a:endParaRPr lang="zh-TW" altLang="en-US" b="1" dirty="0">
              <a:latin typeface="+mj-ea"/>
              <a:ea typeface="+mj-ea"/>
            </a:endParaRPr>
          </a:p>
          <a:p>
            <a:pPr algn="ctr" eaLnBrk="1" hangingPunct="1"/>
            <a:r>
              <a:rPr lang="en-US" altLang="zh-TW" b="1" dirty="0" smtClean="0">
                <a:solidFill>
                  <a:srgbClr val="FF0066"/>
                </a:solidFill>
                <a:latin typeface="+mj-ea"/>
                <a:ea typeface="+mj-ea"/>
              </a:rPr>
              <a:t>4/6~</a:t>
            </a:r>
            <a:r>
              <a:rPr lang="en-US" altLang="zh-TW" b="1" dirty="0">
                <a:solidFill>
                  <a:srgbClr val="FF0066"/>
                </a:solidFill>
                <a:latin typeface="+mj-ea"/>
                <a:ea typeface="+mj-ea"/>
              </a:rPr>
              <a:t/>
            </a:r>
            <a:br>
              <a:rPr lang="en-US" altLang="zh-TW" b="1" dirty="0">
                <a:solidFill>
                  <a:srgbClr val="FF0066"/>
                </a:solidFill>
                <a:latin typeface="+mj-ea"/>
                <a:ea typeface="+mj-ea"/>
              </a:rPr>
            </a:br>
            <a:r>
              <a:rPr lang="en-US" altLang="zh-TW" b="1" dirty="0">
                <a:solidFill>
                  <a:srgbClr val="FF0066"/>
                </a:solidFill>
                <a:latin typeface="+mj-ea"/>
                <a:ea typeface="+mj-ea"/>
              </a:rPr>
              <a:t>4/17</a:t>
            </a:r>
            <a:endParaRPr lang="zh-TW" altLang="en-US" b="1" dirty="0">
              <a:solidFill>
                <a:srgbClr val="FF0066"/>
              </a:solidFill>
              <a:latin typeface="+mj-ea"/>
              <a:ea typeface="+mj-ea"/>
            </a:endParaRPr>
          </a:p>
        </p:txBody>
      </p:sp>
      <p:sp>
        <p:nvSpPr>
          <p:cNvPr id="14341" name="Rectangle 11"/>
          <p:cNvSpPr>
            <a:spLocks noChangeArrowheads="1"/>
          </p:cNvSpPr>
          <p:nvPr/>
        </p:nvSpPr>
        <p:spPr bwMode="auto">
          <a:xfrm>
            <a:off x="4248571" y="2204616"/>
            <a:ext cx="70083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a:solidFill>
                  <a:srgbClr val="FF0066"/>
                </a:solidFill>
                <a:latin typeface="+mj-ea"/>
                <a:ea typeface="+mj-ea"/>
              </a:rPr>
              <a:t>國</a:t>
            </a:r>
          </a:p>
          <a:p>
            <a:pPr algn="ctr" eaLnBrk="1" hangingPunct="1"/>
            <a:r>
              <a:rPr lang="zh-TW" altLang="en-US" b="1">
                <a:solidFill>
                  <a:srgbClr val="FF0066"/>
                </a:solidFill>
                <a:latin typeface="+mj-ea"/>
                <a:ea typeface="+mj-ea"/>
              </a:rPr>
              <a:t>中</a:t>
            </a:r>
          </a:p>
          <a:p>
            <a:pPr algn="ctr" eaLnBrk="1" hangingPunct="1"/>
            <a:r>
              <a:rPr lang="zh-TW" altLang="en-US" b="1">
                <a:latin typeface="+mj-ea"/>
                <a:ea typeface="+mj-ea"/>
              </a:rPr>
              <a:t>學</a:t>
            </a:r>
          </a:p>
          <a:p>
            <a:pPr algn="ctr" eaLnBrk="1" hangingPunct="1"/>
            <a:r>
              <a:rPr lang="zh-TW" altLang="en-US" b="1">
                <a:latin typeface="+mj-ea"/>
                <a:ea typeface="+mj-ea"/>
              </a:rPr>
              <a:t>習</a:t>
            </a:r>
          </a:p>
          <a:p>
            <a:pPr algn="ctr" eaLnBrk="1" hangingPunct="1"/>
            <a:r>
              <a:rPr lang="zh-TW" altLang="en-US" b="1">
                <a:latin typeface="+mj-ea"/>
                <a:ea typeface="+mj-ea"/>
              </a:rPr>
              <a:t>優</a:t>
            </a:r>
          </a:p>
          <a:p>
            <a:pPr algn="ctr" eaLnBrk="1" hangingPunct="1"/>
            <a:r>
              <a:rPr lang="zh-TW" altLang="en-US" b="1">
                <a:latin typeface="+mj-ea"/>
                <a:ea typeface="+mj-ea"/>
              </a:rPr>
              <a:t>質</a:t>
            </a:r>
          </a:p>
          <a:p>
            <a:pPr algn="ctr" eaLnBrk="1" hangingPunct="1"/>
            <a:r>
              <a:rPr lang="zh-TW" altLang="en-US" b="1">
                <a:latin typeface="+mj-ea"/>
                <a:ea typeface="+mj-ea"/>
              </a:rPr>
              <a:t>獎</a:t>
            </a:r>
          </a:p>
          <a:p>
            <a:pPr algn="ctr" eaLnBrk="1" hangingPunct="1"/>
            <a:r>
              <a:rPr lang="zh-TW" altLang="en-US" b="1">
                <a:latin typeface="+mj-ea"/>
                <a:ea typeface="+mj-ea"/>
              </a:rPr>
              <a:t>送</a:t>
            </a:r>
          </a:p>
          <a:p>
            <a:pPr algn="ctr" eaLnBrk="1" hangingPunct="1"/>
            <a:r>
              <a:rPr lang="zh-TW" altLang="en-US" b="1">
                <a:latin typeface="+mj-ea"/>
                <a:ea typeface="+mj-ea"/>
              </a:rPr>
              <a:t>件</a:t>
            </a:r>
          </a:p>
          <a:p>
            <a:pPr algn="ctr" eaLnBrk="1" hangingPunct="1"/>
            <a:r>
              <a:rPr lang="zh-TW" altLang="en-US" b="1">
                <a:latin typeface="+mj-ea"/>
                <a:ea typeface="+mj-ea"/>
              </a:rPr>
              <a:t>截</a:t>
            </a:r>
          </a:p>
          <a:p>
            <a:pPr algn="ctr" eaLnBrk="1" hangingPunct="1"/>
            <a:r>
              <a:rPr lang="zh-TW" altLang="en-US" b="1">
                <a:latin typeface="+mj-ea"/>
                <a:ea typeface="+mj-ea"/>
              </a:rPr>
              <a:t>止</a:t>
            </a:r>
          </a:p>
          <a:p>
            <a:pPr algn="ctr" eaLnBrk="1" hangingPunct="1"/>
            <a:r>
              <a:rPr lang="zh-TW" altLang="en-US" b="1">
                <a:latin typeface="+mj-ea"/>
                <a:ea typeface="+mj-ea"/>
              </a:rPr>
              <a:t>時</a:t>
            </a:r>
          </a:p>
          <a:p>
            <a:pPr algn="ctr" eaLnBrk="1" hangingPunct="1"/>
            <a:r>
              <a:rPr lang="zh-TW" altLang="en-US" b="1">
                <a:latin typeface="+mj-ea"/>
                <a:ea typeface="+mj-ea"/>
              </a:rPr>
              <a:t>間</a:t>
            </a:r>
          </a:p>
          <a:p>
            <a:pPr algn="ctr" eaLnBrk="1" hangingPunct="1"/>
            <a:r>
              <a:rPr lang="en-US" altLang="zh-TW" b="1">
                <a:solidFill>
                  <a:srgbClr val="FF0066"/>
                </a:solidFill>
                <a:latin typeface="+mj-ea"/>
                <a:ea typeface="+mj-ea"/>
              </a:rPr>
              <a:t>5/15</a:t>
            </a:r>
            <a:endParaRPr lang="zh-TW" altLang="en-US" b="1">
              <a:solidFill>
                <a:srgbClr val="FF0066"/>
              </a:solidFill>
              <a:latin typeface="+mj-ea"/>
              <a:ea typeface="+mj-ea"/>
            </a:endParaRPr>
          </a:p>
          <a:p>
            <a:pPr algn="ctr" eaLnBrk="1" hangingPunct="1"/>
            <a:endParaRPr lang="zh-TW" altLang="en-US" b="1">
              <a:latin typeface="+mj-ea"/>
              <a:ea typeface="+mj-ea"/>
            </a:endParaRPr>
          </a:p>
        </p:txBody>
      </p:sp>
      <p:sp>
        <p:nvSpPr>
          <p:cNvPr id="14342" name="Rectangle 14"/>
          <p:cNvSpPr>
            <a:spLocks noChangeArrowheads="1"/>
          </p:cNvSpPr>
          <p:nvPr/>
        </p:nvSpPr>
        <p:spPr bwMode="auto">
          <a:xfrm>
            <a:off x="6475413" y="3411116"/>
            <a:ext cx="5629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TW" altLang="en-US" b="1">
                <a:latin typeface="+mj-ea"/>
                <a:ea typeface="+mj-ea"/>
              </a:rPr>
              <a:t>國</a:t>
            </a:r>
          </a:p>
          <a:p>
            <a:pPr eaLnBrk="1" hangingPunct="1"/>
            <a:r>
              <a:rPr lang="zh-TW" altLang="en-US" b="1">
                <a:latin typeface="+mj-ea"/>
                <a:ea typeface="+mj-ea"/>
              </a:rPr>
              <a:t>中</a:t>
            </a:r>
          </a:p>
          <a:p>
            <a:pPr eaLnBrk="1" hangingPunct="1"/>
            <a:r>
              <a:rPr lang="zh-TW" altLang="en-US" b="1">
                <a:latin typeface="+mj-ea"/>
                <a:ea typeface="+mj-ea"/>
              </a:rPr>
              <a:t>典</a:t>
            </a:r>
          </a:p>
          <a:p>
            <a:pPr eaLnBrk="1" hangingPunct="1"/>
            <a:r>
              <a:rPr lang="zh-TW" altLang="en-US" b="1">
                <a:latin typeface="+mj-ea"/>
                <a:ea typeface="+mj-ea"/>
              </a:rPr>
              <a:t>禮</a:t>
            </a:r>
          </a:p>
          <a:p>
            <a:pPr eaLnBrk="1" hangingPunct="1"/>
            <a:r>
              <a:rPr lang="zh-TW" altLang="en-US" b="1">
                <a:latin typeface="+mj-ea"/>
                <a:ea typeface="+mj-ea"/>
              </a:rPr>
              <a:t>時</a:t>
            </a:r>
          </a:p>
          <a:p>
            <a:pPr eaLnBrk="1" hangingPunct="1"/>
            <a:r>
              <a:rPr lang="zh-TW" altLang="en-US" b="1">
                <a:latin typeface="+mj-ea"/>
                <a:ea typeface="+mj-ea"/>
              </a:rPr>
              <a:t>間</a:t>
            </a:r>
          </a:p>
          <a:p>
            <a:pPr eaLnBrk="1" hangingPunct="1"/>
            <a:r>
              <a:rPr lang="en-US" altLang="zh-TW" b="1">
                <a:latin typeface="+mj-ea"/>
                <a:ea typeface="+mj-ea"/>
              </a:rPr>
              <a:t>6/3</a:t>
            </a:r>
          </a:p>
          <a:p>
            <a:pPr eaLnBrk="1" hangingPunct="1"/>
            <a:r>
              <a:rPr lang="zh-TW" altLang="en-US" b="1">
                <a:latin typeface="+mj-ea"/>
                <a:ea typeface="+mj-ea"/>
              </a:rPr>
              <a:t>下</a:t>
            </a:r>
          </a:p>
          <a:p>
            <a:pPr eaLnBrk="1" hangingPunct="1"/>
            <a:r>
              <a:rPr lang="zh-TW" altLang="en-US" b="1">
                <a:latin typeface="+mj-ea"/>
                <a:ea typeface="+mj-ea"/>
              </a:rPr>
              <a:t>午</a:t>
            </a:r>
          </a:p>
        </p:txBody>
      </p:sp>
      <p:sp>
        <p:nvSpPr>
          <p:cNvPr id="14343" name="Rectangle 18"/>
          <p:cNvSpPr>
            <a:spLocks noChangeArrowheads="1"/>
          </p:cNvSpPr>
          <p:nvPr/>
        </p:nvSpPr>
        <p:spPr bwMode="auto">
          <a:xfrm>
            <a:off x="169019" y="6197178"/>
            <a:ext cx="8867477" cy="290513"/>
          </a:xfrm>
          <a:prstGeom prst="rect">
            <a:avLst/>
          </a:prstGeom>
          <a:solidFill>
            <a:schemeClr val="accent2">
              <a:lumMod val="40000"/>
              <a:lumOff val="60000"/>
              <a:alpha val="89018"/>
            </a:schemeClr>
          </a:solidFill>
          <a:ln w="9525">
            <a:noFill/>
            <a:prstDash val="dashDot"/>
            <a:miter lim="800000"/>
            <a:headEnd/>
            <a:tailEnd/>
          </a:ln>
        </p:spPr>
        <p:txBody>
          <a:bodyPr wrap="none" anchor="ctr"/>
          <a:lstStyle/>
          <a:p>
            <a:pPr eaLnBrk="1" hangingPunct="1"/>
            <a:endParaRPr lang="zh-TW" altLang="en-US" b="1">
              <a:latin typeface="+mj-ea"/>
              <a:ea typeface="+mj-ea"/>
            </a:endParaRPr>
          </a:p>
        </p:txBody>
      </p:sp>
      <p:sp>
        <p:nvSpPr>
          <p:cNvPr id="14344" name="Oval 24"/>
          <p:cNvSpPr>
            <a:spLocks noChangeArrowheads="1"/>
          </p:cNvSpPr>
          <p:nvPr/>
        </p:nvSpPr>
        <p:spPr bwMode="auto">
          <a:xfrm>
            <a:off x="611188" y="3717503"/>
            <a:ext cx="409575" cy="409575"/>
          </a:xfrm>
          <a:prstGeom prst="ellipse">
            <a:avLst/>
          </a:prstGeom>
          <a:solidFill>
            <a:srgbClr val="FFFF00"/>
          </a:solidFill>
          <a:ln w="9525">
            <a:solidFill>
              <a:srgbClr val="99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45" name="Oval 25"/>
          <p:cNvSpPr>
            <a:spLocks noChangeArrowheads="1"/>
          </p:cNvSpPr>
          <p:nvPr/>
        </p:nvSpPr>
        <p:spPr bwMode="auto">
          <a:xfrm>
            <a:off x="1619250" y="2133178"/>
            <a:ext cx="647700" cy="625475"/>
          </a:xfrm>
          <a:prstGeom prst="ellipse">
            <a:avLst/>
          </a:prstGeom>
          <a:solidFill>
            <a:srgbClr val="FF0000"/>
          </a:solidFill>
          <a:ln w="952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46" name="Oval 26"/>
          <p:cNvSpPr>
            <a:spLocks noChangeArrowheads="1"/>
          </p:cNvSpPr>
          <p:nvPr/>
        </p:nvSpPr>
        <p:spPr bwMode="auto">
          <a:xfrm>
            <a:off x="4427538" y="1772816"/>
            <a:ext cx="409575" cy="409575"/>
          </a:xfrm>
          <a:prstGeom prst="ellipse">
            <a:avLst/>
          </a:prstGeom>
          <a:solidFill>
            <a:srgbClr val="00B050"/>
          </a:solidFill>
          <a:ln w="9525">
            <a:solidFill>
              <a:schemeClr val="tx2"/>
            </a:solidFill>
            <a:round/>
            <a:headEnd/>
            <a:tailEnd/>
          </a:ln>
        </p:spPr>
        <p:txBody>
          <a:bodyPr wrap="none" anchor="ctr"/>
          <a:lstStyle/>
          <a:p>
            <a:pPr eaLnBrk="1" hangingPunct="1"/>
            <a:endParaRPr lang="zh-TW" altLang="en-US" b="1">
              <a:latin typeface="+mj-ea"/>
              <a:ea typeface="+mj-ea"/>
            </a:endParaRPr>
          </a:p>
        </p:txBody>
      </p:sp>
      <p:sp>
        <p:nvSpPr>
          <p:cNvPr id="14347" name="Oval 27"/>
          <p:cNvSpPr>
            <a:spLocks noChangeArrowheads="1"/>
          </p:cNvSpPr>
          <p:nvPr/>
        </p:nvSpPr>
        <p:spPr bwMode="auto">
          <a:xfrm>
            <a:off x="6475413" y="2917403"/>
            <a:ext cx="409575" cy="409575"/>
          </a:xfrm>
          <a:prstGeom prst="ellipse">
            <a:avLst/>
          </a:prstGeom>
          <a:solidFill>
            <a:srgbClr val="00B050"/>
          </a:solidFill>
          <a:ln w="9525">
            <a:solidFill>
              <a:schemeClr val="bg1"/>
            </a:solidFill>
            <a:round/>
            <a:headEnd/>
            <a:tailEnd/>
          </a:ln>
        </p:spPr>
        <p:txBody>
          <a:bodyPr wrap="none" anchor="ctr"/>
          <a:lstStyle/>
          <a:p>
            <a:pPr eaLnBrk="1" hangingPunct="1"/>
            <a:endParaRPr lang="zh-TW" altLang="en-US" b="1">
              <a:latin typeface="+mj-ea"/>
              <a:ea typeface="+mj-ea"/>
            </a:endParaRPr>
          </a:p>
        </p:txBody>
      </p:sp>
      <p:sp>
        <p:nvSpPr>
          <p:cNvPr id="14348" name="Rectangle 28"/>
          <p:cNvSpPr>
            <a:spLocks noChangeArrowheads="1"/>
          </p:cNvSpPr>
          <p:nvPr/>
        </p:nvSpPr>
        <p:spPr bwMode="auto">
          <a:xfrm>
            <a:off x="5274763" y="2204616"/>
            <a:ext cx="5629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a:solidFill>
                  <a:srgbClr val="FF0066"/>
                </a:solidFill>
                <a:latin typeface="+mj-ea"/>
                <a:ea typeface="+mj-ea"/>
              </a:rPr>
              <a:t>國</a:t>
            </a:r>
          </a:p>
          <a:p>
            <a:pPr algn="ctr" eaLnBrk="1" hangingPunct="1"/>
            <a:r>
              <a:rPr lang="zh-TW" altLang="en-US" b="1">
                <a:solidFill>
                  <a:srgbClr val="FF0066"/>
                </a:solidFill>
                <a:latin typeface="+mj-ea"/>
                <a:ea typeface="+mj-ea"/>
              </a:rPr>
              <a:t>小</a:t>
            </a:r>
          </a:p>
          <a:p>
            <a:pPr algn="ctr" eaLnBrk="1" hangingPunct="1"/>
            <a:r>
              <a:rPr lang="zh-TW" altLang="en-US" b="1">
                <a:latin typeface="+mj-ea"/>
                <a:ea typeface="+mj-ea"/>
              </a:rPr>
              <a:t>學</a:t>
            </a:r>
          </a:p>
          <a:p>
            <a:pPr algn="ctr" eaLnBrk="1" hangingPunct="1"/>
            <a:r>
              <a:rPr lang="zh-TW" altLang="en-US" b="1">
                <a:latin typeface="+mj-ea"/>
                <a:ea typeface="+mj-ea"/>
              </a:rPr>
              <a:t>習</a:t>
            </a:r>
          </a:p>
          <a:p>
            <a:pPr algn="ctr" eaLnBrk="1" hangingPunct="1"/>
            <a:r>
              <a:rPr lang="zh-TW" altLang="en-US" b="1">
                <a:latin typeface="+mj-ea"/>
                <a:ea typeface="+mj-ea"/>
              </a:rPr>
              <a:t>優</a:t>
            </a:r>
          </a:p>
          <a:p>
            <a:pPr algn="ctr" eaLnBrk="1" hangingPunct="1"/>
            <a:r>
              <a:rPr lang="zh-TW" altLang="en-US" b="1">
                <a:latin typeface="+mj-ea"/>
                <a:ea typeface="+mj-ea"/>
              </a:rPr>
              <a:t>質</a:t>
            </a:r>
          </a:p>
          <a:p>
            <a:pPr algn="ctr" eaLnBrk="1" hangingPunct="1"/>
            <a:r>
              <a:rPr lang="zh-TW" altLang="en-US" b="1">
                <a:latin typeface="+mj-ea"/>
                <a:ea typeface="+mj-ea"/>
              </a:rPr>
              <a:t>獎</a:t>
            </a:r>
          </a:p>
          <a:p>
            <a:pPr algn="ctr" eaLnBrk="1" hangingPunct="1"/>
            <a:r>
              <a:rPr lang="zh-TW" altLang="en-US" b="1">
                <a:latin typeface="+mj-ea"/>
                <a:ea typeface="+mj-ea"/>
              </a:rPr>
              <a:t>送</a:t>
            </a:r>
          </a:p>
          <a:p>
            <a:pPr algn="ctr" eaLnBrk="1" hangingPunct="1"/>
            <a:r>
              <a:rPr lang="zh-TW" altLang="en-US" b="1">
                <a:latin typeface="+mj-ea"/>
                <a:ea typeface="+mj-ea"/>
              </a:rPr>
              <a:t>件</a:t>
            </a:r>
          </a:p>
          <a:p>
            <a:pPr algn="ctr" eaLnBrk="1" hangingPunct="1"/>
            <a:r>
              <a:rPr lang="zh-TW" altLang="en-US" b="1">
                <a:latin typeface="+mj-ea"/>
                <a:ea typeface="+mj-ea"/>
              </a:rPr>
              <a:t>截</a:t>
            </a:r>
          </a:p>
          <a:p>
            <a:pPr algn="ctr" eaLnBrk="1" hangingPunct="1"/>
            <a:r>
              <a:rPr lang="zh-TW" altLang="en-US" b="1">
                <a:latin typeface="+mj-ea"/>
                <a:ea typeface="+mj-ea"/>
              </a:rPr>
              <a:t>止</a:t>
            </a:r>
          </a:p>
          <a:p>
            <a:pPr algn="ctr" eaLnBrk="1" hangingPunct="1"/>
            <a:r>
              <a:rPr lang="zh-TW" altLang="en-US" b="1">
                <a:latin typeface="+mj-ea"/>
                <a:ea typeface="+mj-ea"/>
              </a:rPr>
              <a:t>時</a:t>
            </a:r>
          </a:p>
          <a:p>
            <a:pPr algn="ctr" eaLnBrk="1" hangingPunct="1"/>
            <a:r>
              <a:rPr lang="zh-TW" altLang="en-US" b="1">
                <a:latin typeface="+mj-ea"/>
                <a:ea typeface="+mj-ea"/>
              </a:rPr>
              <a:t>間</a:t>
            </a:r>
          </a:p>
          <a:p>
            <a:pPr algn="ctr" eaLnBrk="1" hangingPunct="1"/>
            <a:r>
              <a:rPr lang="en-US" altLang="zh-TW" b="1">
                <a:solidFill>
                  <a:srgbClr val="FF0066"/>
                </a:solidFill>
                <a:latin typeface="+mj-ea"/>
                <a:ea typeface="+mj-ea"/>
              </a:rPr>
              <a:t>6/5</a:t>
            </a:r>
            <a:endParaRPr lang="zh-TW" altLang="en-US" b="1">
              <a:solidFill>
                <a:srgbClr val="FF0066"/>
              </a:solidFill>
              <a:latin typeface="+mj-ea"/>
              <a:ea typeface="+mj-ea"/>
            </a:endParaRPr>
          </a:p>
        </p:txBody>
      </p:sp>
      <p:sp>
        <p:nvSpPr>
          <p:cNvPr id="14349" name="Rectangle 29"/>
          <p:cNvSpPr>
            <a:spLocks noChangeArrowheads="1"/>
          </p:cNvSpPr>
          <p:nvPr/>
        </p:nvSpPr>
        <p:spPr bwMode="auto">
          <a:xfrm>
            <a:off x="7479133" y="3441278"/>
            <a:ext cx="70083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b="1">
                <a:latin typeface="+mj-ea"/>
                <a:ea typeface="+mj-ea"/>
              </a:rPr>
              <a:t>國</a:t>
            </a:r>
          </a:p>
          <a:p>
            <a:pPr algn="ctr" eaLnBrk="1" hangingPunct="1"/>
            <a:r>
              <a:rPr lang="zh-TW" altLang="en-US" b="1">
                <a:latin typeface="+mj-ea"/>
                <a:ea typeface="+mj-ea"/>
              </a:rPr>
              <a:t>小</a:t>
            </a:r>
          </a:p>
          <a:p>
            <a:pPr algn="ctr" eaLnBrk="1" hangingPunct="1"/>
            <a:r>
              <a:rPr lang="zh-TW" altLang="en-US" b="1">
                <a:latin typeface="+mj-ea"/>
                <a:ea typeface="+mj-ea"/>
              </a:rPr>
              <a:t>典</a:t>
            </a:r>
          </a:p>
          <a:p>
            <a:pPr algn="ctr" eaLnBrk="1" hangingPunct="1"/>
            <a:r>
              <a:rPr lang="zh-TW" altLang="en-US" b="1">
                <a:latin typeface="+mj-ea"/>
                <a:ea typeface="+mj-ea"/>
              </a:rPr>
              <a:t>禮</a:t>
            </a:r>
          </a:p>
          <a:p>
            <a:pPr algn="ctr" eaLnBrk="1" hangingPunct="1"/>
            <a:r>
              <a:rPr lang="zh-TW" altLang="en-US" b="1">
                <a:latin typeface="+mj-ea"/>
                <a:ea typeface="+mj-ea"/>
              </a:rPr>
              <a:t>時</a:t>
            </a:r>
          </a:p>
          <a:p>
            <a:pPr algn="ctr" eaLnBrk="1" hangingPunct="1"/>
            <a:r>
              <a:rPr lang="zh-TW" altLang="en-US" b="1">
                <a:latin typeface="+mj-ea"/>
                <a:ea typeface="+mj-ea"/>
              </a:rPr>
              <a:t>間</a:t>
            </a:r>
          </a:p>
          <a:p>
            <a:pPr algn="ctr" eaLnBrk="1" hangingPunct="1"/>
            <a:r>
              <a:rPr lang="en-US" altLang="zh-TW" b="1">
                <a:latin typeface="+mj-ea"/>
                <a:ea typeface="+mj-ea"/>
              </a:rPr>
              <a:t>6/15</a:t>
            </a:r>
          </a:p>
          <a:p>
            <a:pPr algn="ctr" eaLnBrk="1" hangingPunct="1"/>
            <a:r>
              <a:rPr lang="zh-TW" altLang="en-US" b="1">
                <a:latin typeface="+mj-ea"/>
                <a:ea typeface="+mj-ea"/>
              </a:rPr>
              <a:t>下</a:t>
            </a:r>
            <a:endParaRPr lang="en-US" altLang="zh-TW" b="1">
              <a:latin typeface="+mj-ea"/>
              <a:ea typeface="+mj-ea"/>
            </a:endParaRPr>
          </a:p>
          <a:p>
            <a:pPr algn="ctr" eaLnBrk="1" hangingPunct="1"/>
            <a:r>
              <a:rPr lang="zh-TW" altLang="en-US" b="1">
                <a:latin typeface="+mj-ea"/>
                <a:ea typeface="+mj-ea"/>
              </a:rPr>
              <a:t>午</a:t>
            </a:r>
          </a:p>
        </p:txBody>
      </p:sp>
      <p:sp>
        <p:nvSpPr>
          <p:cNvPr id="14350" name="Oval 30"/>
          <p:cNvSpPr>
            <a:spLocks noChangeArrowheads="1"/>
          </p:cNvSpPr>
          <p:nvPr/>
        </p:nvSpPr>
        <p:spPr bwMode="auto">
          <a:xfrm>
            <a:off x="5356225" y="1772816"/>
            <a:ext cx="409575" cy="409575"/>
          </a:xfrm>
          <a:prstGeom prst="ellipse">
            <a:avLst/>
          </a:prstGeom>
          <a:solidFill>
            <a:srgbClr val="FF66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51" name="Oval 31"/>
          <p:cNvSpPr>
            <a:spLocks noChangeArrowheads="1"/>
          </p:cNvSpPr>
          <p:nvPr/>
        </p:nvSpPr>
        <p:spPr bwMode="auto">
          <a:xfrm>
            <a:off x="7596188" y="2925341"/>
            <a:ext cx="409575" cy="409575"/>
          </a:xfrm>
          <a:prstGeom prst="ellipse">
            <a:avLst/>
          </a:prstGeom>
          <a:solidFill>
            <a:srgbClr val="FF66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4352" name="Rectangle 32"/>
          <p:cNvSpPr>
            <a:spLocks noChangeArrowheads="1"/>
          </p:cNvSpPr>
          <p:nvPr/>
        </p:nvSpPr>
        <p:spPr bwMode="auto">
          <a:xfrm>
            <a:off x="3130972" y="4659208"/>
            <a:ext cx="70083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TW" altLang="en-US" b="1" dirty="0">
                <a:latin typeface="+mj-ea"/>
                <a:ea typeface="+mj-ea"/>
              </a:rPr>
              <a:t>審</a:t>
            </a:r>
          </a:p>
          <a:p>
            <a:pPr algn="ctr"/>
            <a:r>
              <a:rPr lang="zh-TW" altLang="en-US" b="1" dirty="0">
                <a:latin typeface="+mj-ea"/>
                <a:ea typeface="+mj-ea"/>
              </a:rPr>
              <a:t>查</a:t>
            </a:r>
          </a:p>
          <a:p>
            <a:pPr algn="ctr"/>
            <a:r>
              <a:rPr lang="zh-TW" altLang="en-US" b="1" dirty="0" smtClean="0">
                <a:latin typeface="+mj-ea"/>
                <a:ea typeface="+mj-ea"/>
              </a:rPr>
              <a:t>時</a:t>
            </a:r>
            <a:endParaRPr lang="en-US" altLang="zh-TW" b="1" dirty="0" smtClean="0">
              <a:latin typeface="+mj-ea"/>
              <a:ea typeface="+mj-ea"/>
            </a:endParaRPr>
          </a:p>
          <a:p>
            <a:pPr marL="90488" algn="ctr"/>
            <a:r>
              <a:rPr lang="zh-TW" altLang="en-US" b="1" dirty="0" smtClean="0">
                <a:latin typeface="+mj-ea"/>
                <a:ea typeface="+mj-ea"/>
              </a:rPr>
              <a:t>間 </a:t>
            </a:r>
            <a:endParaRPr lang="zh-TW" altLang="en-US" b="1" dirty="0">
              <a:latin typeface="+mj-ea"/>
              <a:ea typeface="+mj-ea"/>
            </a:endParaRPr>
          </a:p>
          <a:p>
            <a:pPr algn="ctr"/>
            <a:r>
              <a:rPr lang="en-US" altLang="zh-TW" b="1" dirty="0">
                <a:latin typeface="+mj-ea"/>
                <a:ea typeface="+mj-ea"/>
              </a:rPr>
              <a:t>4/30</a:t>
            </a:r>
          </a:p>
        </p:txBody>
      </p:sp>
      <p:sp>
        <p:nvSpPr>
          <p:cNvPr id="14353" name="Oval 33"/>
          <p:cNvSpPr>
            <a:spLocks noChangeArrowheads="1"/>
          </p:cNvSpPr>
          <p:nvPr/>
        </p:nvSpPr>
        <p:spPr bwMode="auto">
          <a:xfrm>
            <a:off x="3276600" y="4220741"/>
            <a:ext cx="409575" cy="409575"/>
          </a:xfrm>
          <a:prstGeom prst="ellipse">
            <a:avLst/>
          </a:prstGeom>
          <a:solidFill>
            <a:srgbClr val="FFFF00"/>
          </a:solidFill>
          <a:ln w="9525">
            <a:solidFill>
              <a:srgbClr val="99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TW" altLang="en-US" b="1">
              <a:latin typeface="+mj-ea"/>
              <a:ea typeface="+mj-ea"/>
            </a:endParaRPr>
          </a:p>
        </p:txBody>
      </p:sp>
      <p:sp>
        <p:nvSpPr>
          <p:cNvPr id="19" name="矩形 18"/>
          <p:cNvSpPr/>
          <p:nvPr/>
        </p:nvSpPr>
        <p:spPr>
          <a:xfrm>
            <a:off x="8005900" y="5120651"/>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一</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0" name="矩形 19"/>
          <p:cNvSpPr/>
          <p:nvPr/>
        </p:nvSpPr>
        <p:spPr>
          <a:xfrm>
            <a:off x="5750972" y="5809380"/>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1" name="矩形 20"/>
          <p:cNvSpPr/>
          <p:nvPr/>
        </p:nvSpPr>
        <p:spPr>
          <a:xfrm>
            <a:off x="6884836" y="5109208"/>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三</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2" name="矩形 21"/>
          <p:cNvSpPr/>
          <p:nvPr/>
        </p:nvSpPr>
        <p:spPr>
          <a:xfrm>
            <a:off x="4760776" y="5809380"/>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3" name="文字方塊 2"/>
          <p:cNvSpPr txBox="1"/>
          <p:nvPr/>
        </p:nvSpPr>
        <p:spPr>
          <a:xfrm>
            <a:off x="6765251" y="3511128"/>
            <a:ext cx="430887" cy="1057341"/>
          </a:xfrm>
          <a:prstGeom prst="rect">
            <a:avLst/>
          </a:prstGeom>
          <a:noFill/>
        </p:spPr>
        <p:txBody>
          <a:bodyPr vert="eaVert" wrap="none">
            <a:spAutoFit/>
          </a:bodyPr>
          <a:lstStyle/>
          <a:p>
            <a:pPr eaLnBrk="1" hangingPunct="1">
              <a:defRPr/>
            </a:pPr>
            <a:r>
              <a:rPr lang="en-US" altLang="zh-TW" sz="1600" b="1" dirty="0">
                <a:solidFill>
                  <a:schemeClr val="accent1">
                    <a:lumMod val="75000"/>
                  </a:schemeClr>
                </a:solidFill>
                <a:latin typeface="+mj-ea"/>
                <a:ea typeface="+mj-ea"/>
              </a:rPr>
              <a:t>(</a:t>
            </a:r>
            <a:r>
              <a:rPr lang="zh-TW" altLang="en-US" sz="1600" b="1" dirty="0">
                <a:solidFill>
                  <a:schemeClr val="accent1">
                    <a:lumMod val="75000"/>
                  </a:schemeClr>
                </a:solidFill>
                <a:latin typeface="+mj-ea"/>
                <a:ea typeface="+mj-ea"/>
              </a:rPr>
              <a:t>成功高中</a:t>
            </a:r>
            <a:r>
              <a:rPr lang="en-US" altLang="zh-TW" sz="1600" b="1" dirty="0">
                <a:solidFill>
                  <a:schemeClr val="accent1">
                    <a:lumMod val="75000"/>
                  </a:schemeClr>
                </a:solidFill>
                <a:latin typeface="+mj-ea"/>
                <a:ea typeface="+mj-ea"/>
              </a:rPr>
              <a:t>)</a:t>
            </a:r>
            <a:endParaRPr lang="zh-TW" altLang="en-US" sz="1600" b="1" dirty="0">
              <a:solidFill>
                <a:schemeClr val="accent1">
                  <a:lumMod val="75000"/>
                </a:schemeClr>
              </a:solidFill>
              <a:latin typeface="+mj-ea"/>
              <a:ea typeface="+mj-ea"/>
            </a:endParaRPr>
          </a:p>
        </p:txBody>
      </p:sp>
      <p:sp>
        <p:nvSpPr>
          <p:cNvPr id="24" name="文字方塊 23"/>
          <p:cNvSpPr txBox="1"/>
          <p:nvPr/>
        </p:nvSpPr>
        <p:spPr>
          <a:xfrm>
            <a:off x="7932063" y="3547641"/>
            <a:ext cx="430887" cy="1057341"/>
          </a:xfrm>
          <a:prstGeom prst="rect">
            <a:avLst/>
          </a:prstGeom>
          <a:noFill/>
        </p:spPr>
        <p:txBody>
          <a:bodyPr vert="eaVert" wrap="none">
            <a:spAutoFit/>
          </a:bodyPr>
          <a:lstStyle/>
          <a:p>
            <a:pPr eaLnBrk="1" hangingPunct="1">
              <a:defRPr/>
            </a:pPr>
            <a:r>
              <a:rPr lang="en-US" altLang="zh-TW" sz="1600" b="1" dirty="0">
                <a:solidFill>
                  <a:schemeClr val="accent1">
                    <a:lumMod val="75000"/>
                  </a:schemeClr>
                </a:solidFill>
                <a:latin typeface="+mj-ea"/>
                <a:ea typeface="+mj-ea"/>
              </a:rPr>
              <a:t>(</a:t>
            </a:r>
            <a:r>
              <a:rPr lang="zh-TW" altLang="en-US" sz="1600" b="1" dirty="0">
                <a:solidFill>
                  <a:schemeClr val="accent1">
                    <a:lumMod val="75000"/>
                  </a:schemeClr>
                </a:solidFill>
                <a:latin typeface="+mj-ea"/>
                <a:ea typeface="+mj-ea"/>
              </a:rPr>
              <a:t>成功高中</a:t>
            </a:r>
            <a:r>
              <a:rPr lang="en-US" altLang="zh-TW" sz="1600" b="1" dirty="0">
                <a:solidFill>
                  <a:schemeClr val="accent1">
                    <a:lumMod val="75000"/>
                  </a:schemeClr>
                </a:solidFill>
                <a:latin typeface="+mj-ea"/>
                <a:ea typeface="+mj-ea"/>
              </a:rPr>
              <a:t>)</a:t>
            </a:r>
            <a:endParaRPr lang="zh-TW" altLang="en-US" sz="1600" b="1" dirty="0">
              <a:solidFill>
                <a:schemeClr val="accent1">
                  <a:lumMod val="75000"/>
                </a:schemeClr>
              </a:solidFill>
              <a:latin typeface="+mj-ea"/>
              <a:ea typeface="+mj-ea"/>
            </a:endParaRPr>
          </a:p>
        </p:txBody>
      </p:sp>
      <p:sp>
        <p:nvSpPr>
          <p:cNvPr id="25" name="矩形 24"/>
          <p:cNvSpPr/>
          <p:nvPr/>
        </p:nvSpPr>
        <p:spPr>
          <a:xfrm>
            <a:off x="3652153" y="5809380"/>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6" name="矩形 25"/>
          <p:cNvSpPr/>
          <p:nvPr/>
        </p:nvSpPr>
        <p:spPr>
          <a:xfrm>
            <a:off x="2195736" y="5589587"/>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一</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
        <p:nvSpPr>
          <p:cNvPr id="27" name="矩形 26"/>
          <p:cNvSpPr/>
          <p:nvPr/>
        </p:nvSpPr>
        <p:spPr>
          <a:xfrm>
            <a:off x="2195736" y="5858653"/>
            <a:ext cx="524954" cy="276999"/>
          </a:xfrm>
          <a:prstGeom prst="rect">
            <a:avLst/>
          </a:prstGeom>
          <a:noFill/>
        </p:spPr>
        <p:txBody>
          <a:bodyPr>
            <a:spAutoFit/>
          </a:bodyPr>
          <a:lstStyle/>
          <a:p>
            <a:pPr algn="ctr" eaLnBrk="1" hangingPunct="1">
              <a:defRPr/>
            </a:pP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r>
              <a:rPr lang="zh-TW" alt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五</a:t>
            </a:r>
            <a:r>
              <a:rPr lang="en-US" altLang="zh-TW"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等腰三角形 6"/>
          <p:cNvSpPr/>
          <p:nvPr/>
        </p:nvSpPr>
        <p:spPr>
          <a:xfrm flipH="1">
            <a:off x="-36514" y="5517232"/>
            <a:ext cx="9217023" cy="1340768"/>
          </a:xfrm>
          <a:prstGeom prst="triangle">
            <a:avLst>
              <a:gd name="adj" fmla="val 996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a:off x="0" y="5517232"/>
            <a:ext cx="9180512" cy="1340768"/>
          </a:xfrm>
          <a:prstGeom prst="triangle">
            <a:avLst>
              <a:gd name="adj" fmla="val 996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394" name="Rectangle 2"/>
          <p:cNvSpPr>
            <a:spLocks noChangeArrowheads="1"/>
          </p:cNvSpPr>
          <p:nvPr/>
        </p:nvSpPr>
        <p:spPr bwMode="auto">
          <a:xfrm>
            <a:off x="468313" y="47625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zh-TW" altLang="en-US" sz="4400" b="1" dirty="0">
                <a:solidFill>
                  <a:srgbClr val="631A03"/>
                </a:solidFill>
                <a:latin typeface="+mj-ea"/>
                <a:ea typeface="+mj-ea"/>
              </a:rPr>
              <a:t>簡報完畢    謝謝您的聆聽</a:t>
            </a:r>
          </a:p>
        </p:txBody>
      </p:sp>
      <p:sp>
        <p:nvSpPr>
          <p:cNvPr id="59395" name="Rectangle 3"/>
          <p:cNvSpPr>
            <a:spLocks noGrp="1" noChangeArrowheads="1"/>
          </p:cNvSpPr>
          <p:nvPr>
            <p:ph type="body" idx="4294967295"/>
          </p:nvPr>
        </p:nvSpPr>
        <p:spPr>
          <a:xfrm>
            <a:off x="1979613" y="2349500"/>
            <a:ext cx="5367337" cy="1109663"/>
          </a:xfrm>
        </p:spPr>
        <p:txBody>
          <a:bodyPr/>
          <a:lstStyle/>
          <a:p>
            <a:pPr algn="ctr" eaLnBrk="1" hangingPunct="1"/>
            <a:r>
              <a:rPr lang="zh-TW" altLang="en-US" b="1" smtClean="0">
                <a:solidFill>
                  <a:srgbClr val="631A03"/>
                </a:solidFill>
                <a:latin typeface="+mj-ea"/>
                <a:ea typeface="+mj-ea"/>
              </a:rPr>
              <a:t>您的關心  讓我們學習成長</a:t>
            </a:r>
          </a:p>
          <a:p>
            <a:pPr algn="ctr" eaLnBrk="1" hangingPunct="1"/>
            <a:r>
              <a:rPr lang="zh-TW" altLang="en-US" b="1" smtClean="0">
                <a:solidFill>
                  <a:srgbClr val="631A03"/>
                </a:solidFill>
                <a:latin typeface="+mj-ea"/>
                <a:ea typeface="+mj-ea"/>
              </a:rPr>
              <a:t>您的指導  讓孩子健康茁壯</a:t>
            </a:r>
          </a:p>
        </p:txBody>
      </p:sp>
      <p:pic>
        <p:nvPicPr>
          <p:cNvPr id="59396" name="Picture 5" descr="校徽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813" y="3604052"/>
            <a:ext cx="19431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6"/>
          <p:cNvSpPr>
            <a:spLocks noChangeArrowheads="1"/>
          </p:cNvSpPr>
          <p:nvPr/>
        </p:nvSpPr>
        <p:spPr bwMode="auto">
          <a:xfrm>
            <a:off x="3576638" y="5661248"/>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b="1" dirty="0">
                <a:solidFill>
                  <a:srgbClr val="631A03"/>
                </a:solidFill>
                <a:latin typeface="+mj-ea"/>
                <a:ea typeface="+mj-ea"/>
              </a:rPr>
              <a:t>彰化縣立中山國小</a:t>
            </a: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42939" y="1747774"/>
            <a:ext cx="8494633"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algn="ctr" eaLnBrk="1" hangingPunct="1">
              <a:lnSpc>
                <a:spcPts val="3500"/>
              </a:lnSpc>
              <a:spcAft>
                <a:spcPts val="1200"/>
              </a:spcAft>
              <a:tabLst>
                <a:tab pos="719138" algn="l"/>
              </a:tabLst>
            </a:pPr>
            <a:r>
              <a:rPr lang="zh-TW" altLang="en-US" sz="2000" b="1" dirty="0" smtClean="0">
                <a:solidFill>
                  <a:srgbClr val="FF0000"/>
                </a:solidFill>
                <a:latin typeface="+mj-ea"/>
                <a:ea typeface="+mj-ea"/>
              </a:rPr>
              <a:t> </a:t>
            </a:r>
            <a:r>
              <a:rPr lang="zh-TW" altLang="en-US" sz="3200" b="1" dirty="0" smtClean="0">
                <a:latin typeface="+mj-ea"/>
                <a:ea typeface="+mj-ea"/>
              </a:rPr>
              <a:t>送</a:t>
            </a:r>
            <a:r>
              <a:rPr lang="zh-TW" altLang="en-US" sz="3200" b="1" dirty="0">
                <a:latin typeface="+mj-ea"/>
                <a:ea typeface="+mj-ea"/>
              </a:rPr>
              <a:t>件截止</a:t>
            </a:r>
            <a:r>
              <a:rPr lang="zh-TW" altLang="en-US" sz="3200" b="1" dirty="0" smtClean="0">
                <a:latin typeface="+mj-ea"/>
                <a:ea typeface="+mj-ea"/>
              </a:rPr>
              <a:t>時間</a:t>
            </a:r>
            <a:endParaRPr lang="zh-TW" altLang="en-US" sz="3200" b="1" dirty="0">
              <a:latin typeface="+mj-ea"/>
              <a:ea typeface="+mj-ea"/>
            </a:endParaRPr>
          </a:p>
          <a:p>
            <a:pPr lvl="1" algn="ctr" eaLnBrk="1" hangingPunct="1">
              <a:lnSpc>
                <a:spcPts val="3500"/>
              </a:lnSpc>
              <a:spcAft>
                <a:spcPts val="1200"/>
              </a:spcAft>
              <a:tabLst>
                <a:tab pos="719138" algn="l"/>
              </a:tabLst>
            </a:pPr>
            <a:r>
              <a:rPr lang="zh-TW" altLang="en-US" sz="3200" b="1" dirty="0">
                <a:latin typeface="+mj-ea"/>
                <a:ea typeface="+mj-ea"/>
              </a:rPr>
              <a:t>國小 </a:t>
            </a:r>
            <a:r>
              <a:rPr lang="en-US" altLang="zh-TW" sz="3200" b="1" dirty="0">
                <a:latin typeface="+mj-ea"/>
                <a:ea typeface="+mj-ea"/>
              </a:rPr>
              <a:t>6/5 (</a:t>
            </a:r>
            <a:r>
              <a:rPr lang="zh-TW" altLang="en-US" sz="3200" b="1" dirty="0">
                <a:latin typeface="+mj-ea"/>
                <a:ea typeface="+mj-ea"/>
              </a:rPr>
              <a:t>五</a:t>
            </a:r>
            <a:r>
              <a:rPr lang="en-US" altLang="zh-TW" sz="3200" b="1" dirty="0" smtClean="0">
                <a:latin typeface="+mj-ea"/>
                <a:ea typeface="+mj-ea"/>
              </a:rPr>
              <a:t>)</a:t>
            </a:r>
            <a:r>
              <a:rPr lang="zh-TW" altLang="en-US" sz="3200" b="1" dirty="0" smtClean="0">
                <a:latin typeface="+mj-ea"/>
                <a:ea typeface="+mj-ea"/>
              </a:rPr>
              <a:t>、</a:t>
            </a:r>
            <a:r>
              <a:rPr lang="en-US" altLang="zh-TW" sz="3200" b="1" dirty="0" smtClean="0">
                <a:latin typeface="+mj-ea"/>
                <a:ea typeface="+mj-ea"/>
              </a:rPr>
              <a:t> </a:t>
            </a:r>
            <a:r>
              <a:rPr lang="zh-TW" altLang="en-US" sz="3200" b="1" dirty="0">
                <a:latin typeface="+mj-ea"/>
                <a:ea typeface="+mj-ea"/>
              </a:rPr>
              <a:t>國中 </a:t>
            </a:r>
            <a:r>
              <a:rPr lang="en-US" altLang="zh-TW" sz="3200" b="1" dirty="0">
                <a:latin typeface="+mj-ea"/>
                <a:ea typeface="+mj-ea"/>
              </a:rPr>
              <a:t>5/15(</a:t>
            </a:r>
            <a:r>
              <a:rPr lang="zh-TW" altLang="en-US" sz="3200" b="1" dirty="0">
                <a:latin typeface="+mj-ea"/>
                <a:ea typeface="+mj-ea"/>
              </a:rPr>
              <a:t>五</a:t>
            </a:r>
            <a:r>
              <a:rPr lang="en-US" altLang="zh-TW" sz="3200" b="1" dirty="0" smtClean="0">
                <a:latin typeface="+mj-ea"/>
                <a:ea typeface="+mj-ea"/>
              </a:rPr>
              <a:t>)</a:t>
            </a:r>
            <a:r>
              <a:rPr lang="zh-TW" altLang="en-US" sz="3200" b="1" dirty="0" smtClean="0">
                <a:latin typeface="+mj-ea"/>
                <a:ea typeface="+mj-ea"/>
              </a:rPr>
              <a:t>，</a:t>
            </a:r>
            <a:endParaRPr lang="en-US" altLang="zh-TW" sz="3200" b="1" dirty="0" smtClean="0">
              <a:latin typeface="+mj-ea"/>
              <a:ea typeface="+mj-ea"/>
            </a:endParaRPr>
          </a:p>
          <a:p>
            <a:pPr lvl="1" algn="ctr" eaLnBrk="1" hangingPunct="1">
              <a:lnSpc>
                <a:spcPts val="3500"/>
              </a:lnSpc>
              <a:spcAft>
                <a:spcPts val="1200"/>
              </a:spcAft>
              <a:tabLst>
                <a:tab pos="719138" algn="l"/>
              </a:tabLst>
            </a:pPr>
            <a:r>
              <a:rPr lang="zh-TW" altLang="en-US" sz="3200" b="1" dirty="0" smtClean="0">
                <a:latin typeface="+mj-ea"/>
                <a:ea typeface="+mj-ea"/>
              </a:rPr>
              <a:t>畢業</a:t>
            </a:r>
            <a:r>
              <a:rPr lang="zh-TW" altLang="en-US" sz="3200" b="1" dirty="0">
                <a:latin typeface="+mj-ea"/>
                <a:ea typeface="+mj-ea"/>
              </a:rPr>
              <a:t>考後送</a:t>
            </a:r>
            <a:r>
              <a:rPr lang="zh-TW" altLang="en-US" sz="3200" b="1" dirty="0" smtClean="0">
                <a:latin typeface="+mj-ea"/>
                <a:ea typeface="+mj-ea"/>
              </a:rPr>
              <a:t>件。</a:t>
            </a:r>
            <a:endParaRPr lang="zh-TW" altLang="en-US" sz="3200" b="1" dirty="0">
              <a:latin typeface="+mj-ea"/>
              <a:ea typeface="+mj-ea"/>
            </a:endParaRPr>
          </a:p>
          <a:p>
            <a:pPr lvl="1" algn="ctr" eaLnBrk="1" hangingPunct="1">
              <a:lnSpc>
                <a:spcPts val="3500"/>
              </a:lnSpc>
              <a:spcAft>
                <a:spcPts val="1200"/>
              </a:spcAft>
              <a:tabLst>
                <a:tab pos="719138" algn="l"/>
              </a:tabLst>
            </a:pPr>
            <a:endParaRPr lang="zh-TW" altLang="en-US" sz="2400" b="1" dirty="0">
              <a:solidFill>
                <a:srgbClr val="006600"/>
              </a:solidFill>
              <a:latin typeface="+mj-ea"/>
              <a:ea typeface="+mj-ea"/>
            </a:endParaRPr>
          </a:p>
          <a:p>
            <a:pPr lvl="1" algn="ctr" eaLnBrk="1" hangingPunct="1">
              <a:lnSpc>
                <a:spcPts val="3500"/>
              </a:lnSpc>
              <a:spcAft>
                <a:spcPts val="1200"/>
              </a:spcAft>
              <a:tabLst>
                <a:tab pos="719138" algn="l"/>
              </a:tabLst>
            </a:pPr>
            <a:r>
              <a:rPr lang="zh-TW" altLang="en-US" sz="3600" b="1" dirty="0">
                <a:solidFill>
                  <a:srgbClr val="FF0066"/>
                </a:solidFill>
                <a:latin typeface="+mj-ea"/>
                <a:ea typeface="+mj-ea"/>
              </a:rPr>
              <a:t>名額：畢業班每班一名。</a:t>
            </a:r>
          </a:p>
          <a:p>
            <a:pPr algn="ctr" eaLnBrk="1" hangingPunct="1">
              <a:lnSpc>
                <a:spcPts val="3500"/>
              </a:lnSpc>
              <a:spcAft>
                <a:spcPts val="1200"/>
              </a:spcAft>
              <a:tabLst>
                <a:tab pos="719138" algn="l"/>
              </a:tabLst>
            </a:pPr>
            <a:r>
              <a:rPr lang="zh-TW" altLang="en-US" sz="3600" b="1" dirty="0" smtClean="0">
                <a:solidFill>
                  <a:srgbClr val="FF0066"/>
                </a:solidFill>
                <a:latin typeface="+mj-ea"/>
                <a:ea typeface="+mj-ea"/>
              </a:rPr>
              <a:t>評定</a:t>
            </a:r>
            <a:r>
              <a:rPr lang="zh-TW" altLang="en-US" sz="3600" b="1" dirty="0">
                <a:solidFill>
                  <a:srgbClr val="FF0066"/>
                </a:solidFill>
                <a:latin typeface="+mj-ea"/>
                <a:ea typeface="+mj-ea"/>
              </a:rPr>
              <a:t>項目：畢業生學業成績各班最佳者。</a:t>
            </a:r>
          </a:p>
        </p:txBody>
      </p:sp>
      <p:sp>
        <p:nvSpPr>
          <p:cNvPr id="3" name="等腰三角形 2"/>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學習優質獎</a:t>
            </a:r>
            <a:endParaRPr lang="zh-TW" altLang="en-US" sz="6000" b="1" dirty="0">
              <a:latin typeface="+mj-ea"/>
              <a:ea typeface="+mj-ea"/>
            </a:endParaRPr>
          </a:p>
        </p:txBody>
      </p:sp>
      <p:pic>
        <p:nvPicPr>
          <p:cNvPr id="6"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683568" y="548680"/>
            <a:ext cx="7859844" cy="221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50000"/>
              </a:lnSpc>
            </a:pPr>
            <a:r>
              <a:rPr lang="zh-TW" altLang="en-US" sz="3200" b="1" dirty="0" smtClean="0">
                <a:solidFill>
                  <a:srgbClr val="631A03"/>
                </a:solidFill>
                <a:latin typeface="+mj-ea"/>
                <a:ea typeface="+mj-ea"/>
              </a:rPr>
              <a:t>各</a:t>
            </a:r>
            <a:r>
              <a:rPr lang="zh-TW" altLang="en-US" sz="3200" b="1" dirty="0">
                <a:solidFill>
                  <a:srgbClr val="631A03"/>
                </a:solidFill>
                <a:latin typeface="+mj-ea"/>
                <a:ea typeface="+mj-ea"/>
              </a:rPr>
              <a:t>校待就學成績出來之後，</a:t>
            </a:r>
          </a:p>
          <a:p>
            <a:pPr>
              <a:lnSpc>
                <a:spcPct val="150000"/>
              </a:lnSpc>
            </a:pPr>
            <a:r>
              <a:rPr lang="zh-TW" altLang="en-US" sz="3200" b="1" dirty="0">
                <a:solidFill>
                  <a:srgbClr val="631A03"/>
                </a:solidFill>
                <a:latin typeface="+mj-ea"/>
                <a:ea typeface="+mj-ea"/>
              </a:rPr>
              <a:t>彙整全部名單</a:t>
            </a:r>
            <a:r>
              <a:rPr lang="en-US" altLang="zh-TW" sz="3200" b="1" dirty="0">
                <a:solidFill>
                  <a:srgbClr val="631A03"/>
                </a:solidFill>
                <a:latin typeface="+mj-ea"/>
                <a:ea typeface="+mj-ea"/>
              </a:rPr>
              <a:t>(</a:t>
            </a:r>
            <a:r>
              <a:rPr lang="zh-TW" altLang="en-US" sz="3200" b="1" dirty="0">
                <a:solidFill>
                  <a:srgbClr val="631A03"/>
                </a:solidFill>
                <a:latin typeface="+mj-ea"/>
                <a:ea typeface="+mj-ea"/>
              </a:rPr>
              <a:t>製作推薦總表，校內核章</a:t>
            </a:r>
            <a:r>
              <a:rPr lang="en-US" altLang="zh-TW" sz="3200" b="1" dirty="0">
                <a:solidFill>
                  <a:srgbClr val="631A03"/>
                </a:solidFill>
                <a:latin typeface="+mj-ea"/>
                <a:ea typeface="+mj-ea"/>
              </a:rPr>
              <a:t>)</a:t>
            </a:r>
            <a:r>
              <a:rPr lang="zh-TW" altLang="en-US" sz="3200" b="1" dirty="0">
                <a:solidFill>
                  <a:srgbClr val="631A03"/>
                </a:solidFill>
                <a:latin typeface="+mj-ea"/>
                <a:ea typeface="+mj-ea"/>
              </a:rPr>
              <a:t>，</a:t>
            </a:r>
          </a:p>
          <a:p>
            <a:pPr>
              <a:lnSpc>
                <a:spcPct val="150000"/>
              </a:lnSpc>
            </a:pPr>
            <a:r>
              <a:rPr lang="zh-TW" altLang="en-US" sz="3200" b="1" dirty="0">
                <a:solidFill>
                  <a:srgbClr val="631A03"/>
                </a:solidFill>
                <a:latin typeface="+mj-ea"/>
                <a:ea typeface="+mj-ea"/>
              </a:rPr>
              <a:t>電子檔上傳至填報系統。</a:t>
            </a:r>
          </a:p>
        </p:txBody>
      </p:sp>
      <p:pic>
        <p:nvPicPr>
          <p:cNvPr id="17411" name="Picture 6" descr="bc020-003"/>
          <p:cNvPicPr>
            <a:picLocks noChangeAspect="1" noChangeArrowheads="1"/>
          </p:cNvPicPr>
          <p:nvPr/>
        </p:nvPicPr>
        <p:blipFill rotWithShape="1">
          <a:blip r:embed="rId2">
            <a:extLst>
              <a:ext uri="{28A0092B-C50C-407E-A947-70E740481C1C}">
                <a14:useLocalDpi xmlns:a14="http://schemas.microsoft.com/office/drawing/2010/main" val="0"/>
              </a:ext>
            </a:extLst>
          </a:blip>
          <a:srcRect t="176" r="66658" b="-176"/>
          <a:stretch/>
        </p:blipFill>
        <p:spPr bwMode="auto">
          <a:xfrm rot="969188">
            <a:off x="363839" y="3706238"/>
            <a:ext cx="3048145" cy="30481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c020-003"/>
          <p:cNvPicPr>
            <a:picLocks noChangeAspect="1" noChangeArrowheads="1"/>
          </p:cNvPicPr>
          <p:nvPr/>
        </p:nvPicPr>
        <p:blipFill rotWithShape="1">
          <a:blip r:embed="rId2">
            <a:extLst>
              <a:ext uri="{28A0092B-C50C-407E-A947-70E740481C1C}">
                <a14:useLocalDpi xmlns:a14="http://schemas.microsoft.com/office/drawing/2010/main" val="0"/>
              </a:ext>
            </a:extLst>
          </a:blip>
          <a:srcRect l="42413" r="24245"/>
          <a:stretch/>
        </p:blipFill>
        <p:spPr bwMode="auto">
          <a:xfrm rot="20248829">
            <a:off x="7050978" y="3027659"/>
            <a:ext cx="2547687" cy="25476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476375" y="548680"/>
            <a:ext cx="6102350"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zh-TW" altLang="en-US" sz="4400" b="1" dirty="0">
                <a:latin typeface="+mj-ea"/>
                <a:ea typeface="+mj-ea"/>
              </a:rPr>
              <a:t>下列特殊獎項截止時間 </a:t>
            </a:r>
          </a:p>
          <a:p>
            <a:pPr eaLnBrk="1" hangingPunct="1"/>
            <a:endParaRPr lang="zh-TW" altLang="en-US" sz="4400" b="1" dirty="0">
              <a:latin typeface="+mj-ea"/>
              <a:ea typeface="+mj-ea"/>
            </a:endParaRPr>
          </a:p>
          <a:p>
            <a:pPr algn="ctr" eaLnBrk="1" hangingPunct="1"/>
            <a:r>
              <a:rPr lang="en-US" altLang="zh-TW" sz="4400" b="1" dirty="0">
                <a:solidFill>
                  <a:srgbClr val="FF0066"/>
                </a:solidFill>
                <a:latin typeface="+mj-ea"/>
                <a:ea typeface="+mj-ea"/>
              </a:rPr>
              <a:t>108</a:t>
            </a:r>
            <a:r>
              <a:rPr lang="zh-TW" altLang="en-US" sz="4400" b="1" dirty="0">
                <a:solidFill>
                  <a:srgbClr val="FF0066"/>
                </a:solidFill>
                <a:latin typeface="+mj-ea"/>
                <a:ea typeface="+mj-ea"/>
              </a:rPr>
              <a:t>年</a:t>
            </a:r>
            <a:r>
              <a:rPr lang="en-US" altLang="zh-TW" sz="4400" b="1" dirty="0">
                <a:solidFill>
                  <a:srgbClr val="FF0066"/>
                </a:solidFill>
                <a:latin typeface="+mj-ea"/>
                <a:ea typeface="+mj-ea"/>
              </a:rPr>
              <a:t>4</a:t>
            </a:r>
            <a:r>
              <a:rPr lang="zh-TW" altLang="en-US" sz="4400" b="1" dirty="0">
                <a:solidFill>
                  <a:srgbClr val="FF0066"/>
                </a:solidFill>
                <a:latin typeface="+mj-ea"/>
                <a:ea typeface="+mj-ea"/>
              </a:rPr>
              <a:t>月</a:t>
            </a:r>
            <a:r>
              <a:rPr lang="en-US" altLang="zh-TW" sz="4400" b="1" dirty="0">
                <a:solidFill>
                  <a:srgbClr val="FF0066"/>
                </a:solidFill>
                <a:latin typeface="+mj-ea"/>
                <a:ea typeface="+mj-ea"/>
              </a:rPr>
              <a:t>17</a:t>
            </a:r>
            <a:r>
              <a:rPr lang="zh-TW" altLang="en-US" sz="4400" b="1" dirty="0">
                <a:solidFill>
                  <a:srgbClr val="FF0066"/>
                </a:solidFill>
                <a:latin typeface="+mj-ea"/>
                <a:ea typeface="+mj-ea"/>
              </a:rPr>
              <a:t>日</a:t>
            </a:r>
            <a:r>
              <a:rPr lang="en-US" altLang="zh-TW" sz="4400" b="1" dirty="0">
                <a:solidFill>
                  <a:srgbClr val="FF0066"/>
                </a:solidFill>
                <a:latin typeface="+mj-ea"/>
                <a:ea typeface="+mj-ea"/>
              </a:rPr>
              <a:t>(</a:t>
            </a:r>
            <a:r>
              <a:rPr lang="zh-TW" altLang="en-US" sz="4400" b="1" dirty="0">
                <a:solidFill>
                  <a:srgbClr val="FF0066"/>
                </a:solidFill>
                <a:latin typeface="+mj-ea"/>
                <a:ea typeface="+mj-ea"/>
              </a:rPr>
              <a:t>五</a:t>
            </a:r>
            <a:r>
              <a:rPr lang="en-US" altLang="zh-TW" sz="4400" b="1" dirty="0">
                <a:solidFill>
                  <a:srgbClr val="FF0066"/>
                </a:solidFill>
                <a:latin typeface="+mj-ea"/>
                <a:ea typeface="+mj-ea"/>
              </a:rPr>
              <a:t>)</a:t>
            </a:r>
            <a:endParaRPr lang="zh-TW" altLang="en-US" sz="4400" b="1" dirty="0">
              <a:solidFill>
                <a:srgbClr val="FF0066"/>
              </a:solidFill>
              <a:latin typeface="+mj-ea"/>
              <a:ea typeface="+mj-ea"/>
            </a:endParaRPr>
          </a:p>
          <a:p>
            <a:pPr algn="ctr" eaLnBrk="1" hangingPunct="1"/>
            <a:endParaRPr lang="zh-TW" altLang="en-US" sz="4400" b="1" dirty="0">
              <a:solidFill>
                <a:srgbClr val="FF0066"/>
              </a:solidFill>
              <a:latin typeface="+mj-ea"/>
              <a:ea typeface="+mj-ea"/>
            </a:endParaRPr>
          </a:p>
          <a:p>
            <a:pPr algn="ctr" eaLnBrk="1" hangingPunct="1"/>
            <a:r>
              <a:rPr lang="zh-TW" altLang="en-US" sz="4400" b="1" dirty="0">
                <a:solidFill>
                  <a:srgbClr val="FF0066"/>
                </a:solidFill>
                <a:latin typeface="+mj-ea"/>
                <a:ea typeface="+mj-ea"/>
              </a:rPr>
              <a:t>距今</a:t>
            </a:r>
            <a:r>
              <a:rPr lang="en-US" altLang="zh-TW" sz="4400" b="1" dirty="0">
                <a:solidFill>
                  <a:srgbClr val="FF0066"/>
                </a:solidFill>
                <a:latin typeface="+mj-ea"/>
                <a:ea typeface="+mj-ea"/>
              </a:rPr>
              <a:t>130</a:t>
            </a:r>
            <a:r>
              <a:rPr lang="zh-TW" altLang="en-US" sz="4400" b="1" dirty="0">
                <a:solidFill>
                  <a:srgbClr val="FF0066"/>
                </a:solidFill>
                <a:latin typeface="+mj-ea"/>
                <a:ea typeface="+mj-ea"/>
              </a:rPr>
              <a:t>個</a:t>
            </a:r>
            <a:r>
              <a:rPr lang="en-US" altLang="zh-TW" sz="4400" b="1" dirty="0">
                <a:solidFill>
                  <a:srgbClr val="FF0066"/>
                </a:solidFill>
                <a:latin typeface="+mj-ea"/>
                <a:ea typeface="+mj-ea"/>
              </a:rPr>
              <a:t>”</a:t>
            </a:r>
            <a:r>
              <a:rPr lang="zh-TW" altLang="en-US" sz="4400" b="1" dirty="0">
                <a:solidFill>
                  <a:srgbClr val="FF0066"/>
                </a:solidFill>
                <a:latin typeface="+mj-ea"/>
                <a:ea typeface="+mj-ea"/>
              </a:rPr>
              <a:t>工作天</a:t>
            </a:r>
            <a:r>
              <a:rPr lang="en-US" altLang="zh-TW" sz="4400" b="1" dirty="0">
                <a:solidFill>
                  <a:srgbClr val="FF0066"/>
                </a:solidFill>
                <a:latin typeface="+mj-ea"/>
                <a:ea typeface="+mj-ea"/>
              </a:rPr>
              <a:t>”</a:t>
            </a:r>
          </a:p>
        </p:txBody>
      </p:sp>
      <p:pic>
        <p:nvPicPr>
          <p:cNvPr id="18435" name="Picture 5" descr="圖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789040"/>
            <a:ext cx="2492648" cy="289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34950" y="1550542"/>
            <a:ext cx="895629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eaLnBrk="1" hangingPunct="1">
              <a:tabLst>
                <a:tab pos="719138" algn="l"/>
              </a:tabLst>
            </a:pPr>
            <a:endParaRPr lang="zh-TW" altLang="en-US" dirty="0">
              <a:solidFill>
                <a:srgbClr val="631A03"/>
              </a:solidFill>
            </a:endParaRPr>
          </a:p>
          <a:p>
            <a:pPr lvl="1" eaLnBrk="1" hangingPunct="1">
              <a:tabLst>
                <a:tab pos="719138" algn="l"/>
              </a:tabLst>
            </a:pPr>
            <a:endParaRPr lang="zh-TW" altLang="en-US" dirty="0">
              <a:solidFill>
                <a:srgbClr val="631A03"/>
              </a:solidFill>
            </a:endParaRPr>
          </a:p>
          <a:p>
            <a:pPr eaLnBrk="1" hangingPunct="1">
              <a:tabLst>
                <a:tab pos="719138" algn="l"/>
              </a:tabLst>
            </a:pPr>
            <a:r>
              <a:rPr lang="zh-TW" altLang="en-US" sz="3600" b="1" dirty="0">
                <a:solidFill>
                  <a:srgbClr val="631A03"/>
                </a:solidFill>
                <a:latin typeface="微軟正黑體" pitchFamily="34" charset="-120"/>
                <a:ea typeface="微軟正黑體" pitchFamily="34" charset="-120"/>
              </a:rPr>
              <a:t>遴選資格：</a:t>
            </a:r>
          </a:p>
          <a:p>
            <a:pPr eaLnBrk="1" hangingPunct="1">
              <a:tabLst>
                <a:tab pos="719138" algn="l"/>
              </a:tabLst>
            </a:pPr>
            <a:endParaRPr lang="zh-TW" altLang="en-US" sz="3600" b="1" dirty="0">
              <a:solidFill>
                <a:srgbClr val="631A03"/>
              </a:solidFill>
              <a:latin typeface="微軟正黑體" pitchFamily="34" charset="-120"/>
              <a:ea typeface="微軟正黑體" pitchFamily="34" charset="-120"/>
            </a:endParaRPr>
          </a:p>
          <a:p>
            <a:pPr eaLnBrk="1" hangingPunct="1">
              <a:tabLst>
                <a:tab pos="719138" algn="l"/>
              </a:tabLst>
            </a:pPr>
            <a:r>
              <a:rPr lang="zh-TW" altLang="en-US" sz="3600" b="1" dirty="0">
                <a:solidFill>
                  <a:srgbClr val="631A03"/>
                </a:solidFill>
                <a:latin typeface="微軟正黑體" pitchFamily="34" charset="-120"/>
                <a:ea typeface="微軟正黑體" pitchFamily="34" charset="-120"/>
              </a:rPr>
              <a:t>敬師孝親</a:t>
            </a:r>
            <a:r>
              <a:rPr lang="zh-TW" altLang="en-US" sz="3600" b="1" dirty="0" smtClean="0">
                <a:solidFill>
                  <a:srgbClr val="631A03"/>
                </a:solidFill>
                <a:latin typeface="微軟正黑體" pitchFamily="34" charset="-120"/>
                <a:ea typeface="微軟正黑體" pitchFamily="34" charset="-120"/>
              </a:rPr>
              <a:t>、助人</a:t>
            </a:r>
            <a:r>
              <a:rPr lang="zh-TW" altLang="en-US" sz="3600" b="1" dirty="0">
                <a:solidFill>
                  <a:srgbClr val="631A03"/>
                </a:solidFill>
                <a:latin typeface="微軟正黑體" pitchFamily="34" charset="-120"/>
                <a:ea typeface="微軟正黑體" pitchFamily="34" charset="-120"/>
              </a:rPr>
              <a:t>義行與品德實踐方面有</a:t>
            </a:r>
            <a:r>
              <a:rPr lang="zh-TW" altLang="en-US" sz="3600" b="1" dirty="0" smtClean="0">
                <a:solidFill>
                  <a:srgbClr val="631A03"/>
                </a:solidFill>
                <a:latin typeface="微軟正黑體" pitchFamily="34" charset="-120"/>
                <a:ea typeface="微軟正黑體" pitchFamily="34" charset="-120"/>
              </a:rPr>
              <a:t>具體</a:t>
            </a:r>
            <a:endParaRPr lang="en-US" altLang="zh-TW" sz="3600" b="1" dirty="0" smtClean="0">
              <a:solidFill>
                <a:srgbClr val="631A03"/>
              </a:solidFill>
              <a:latin typeface="微軟正黑體" pitchFamily="34" charset="-120"/>
              <a:ea typeface="微軟正黑體" pitchFamily="34" charset="-120"/>
            </a:endParaRPr>
          </a:p>
          <a:p>
            <a:pPr eaLnBrk="1" hangingPunct="1">
              <a:tabLst>
                <a:tab pos="719138" algn="l"/>
              </a:tabLst>
            </a:pPr>
            <a:r>
              <a:rPr lang="zh-TW" altLang="en-US" sz="3600" b="1" dirty="0" smtClean="0">
                <a:solidFill>
                  <a:srgbClr val="631A03"/>
                </a:solidFill>
                <a:latin typeface="微軟正黑體" pitchFamily="34" charset="-120"/>
                <a:ea typeface="微軟正黑體" pitchFamily="34" charset="-120"/>
              </a:rPr>
              <a:t>表現</a:t>
            </a:r>
            <a:r>
              <a:rPr lang="zh-TW" altLang="en-US" sz="3600" b="1" dirty="0">
                <a:solidFill>
                  <a:srgbClr val="631A03"/>
                </a:solidFill>
                <a:latin typeface="微軟正黑體" pitchFamily="34" charset="-120"/>
                <a:ea typeface="微軟正黑體" pitchFamily="34" charset="-120"/>
              </a:rPr>
              <a:t>者</a:t>
            </a:r>
            <a:r>
              <a:rPr lang="zh-TW" altLang="en-US" sz="3600" b="1" dirty="0" smtClean="0">
                <a:solidFill>
                  <a:srgbClr val="631A03"/>
                </a:solidFill>
                <a:latin typeface="微軟正黑體" pitchFamily="34" charset="-120"/>
                <a:ea typeface="微軟正黑體" pitchFamily="34" charset="-120"/>
              </a:rPr>
              <a:t>，且</a:t>
            </a:r>
            <a:r>
              <a:rPr lang="zh-TW" altLang="en-US" sz="3600" b="1" dirty="0">
                <a:solidFill>
                  <a:srgbClr val="631A03"/>
                </a:solidFill>
                <a:latin typeface="微軟正黑體" pitchFamily="34" charset="-120"/>
                <a:ea typeface="微軟正黑體" pitchFamily="34" charset="-120"/>
              </a:rPr>
              <a:t>能服務奉獻、足堪表率</a:t>
            </a:r>
            <a:r>
              <a:rPr lang="zh-TW" altLang="en-US" sz="3600" b="1" dirty="0" smtClean="0">
                <a:solidFill>
                  <a:srgbClr val="631A03"/>
                </a:solidFill>
                <a:latin typeface="微軟正黑體" pitchFamily="34" charset="-120"/>
                <a:ea typeface="微軟正黑體" pitchFamily="34" charset="-120"/>
              </a:rPr>
              <a:t>，有具體</a:t>
            </a:r>
            <a:endParaRPr lang="en-US" altLang="zh-TW" sz="3600" b="1" dirty="0" smtClean="0">
              <a:solidFill>
                <a:srgbClr val="631A03"/>
              </a:solidFill>
              <a:latin typeface="微軟正黑體" pitchFamily="34" charset="-120"/>
              <a:ea typeface="微軟正黑體" pitchFamily="34" charset="-120"/>
            </a:endParaRPr>
          </a:p>
          <a:p>
            <a:pPr eaLnBrk="1" hangingPunct="1">
              <a:tabLst>
                <a:tab pos="719138" algn="l"/>
              </a:tabLst>
            </a:pPr>
            <a:r>
              <a:rPr lang="zh-TW" altLang="en-US" sz="3600" b="1" dirty="0" smtClean="0">
                <a:solidFill>
                  <a:srgbClr val="631A03"/>
                </a:solidFill>
                <a:latin typeface="微軟正黑體" pitchFamily="34" charset="-120"/>
                <a:ea typeface="微軟正黑體" pitchFamily="34" charset="-120"/>
              </a:rPr>
              <a:t>事蹟</a:t>
            </a:r>
            <a:r>
              <a:rPr lang="zh-TW" altLang="en-US" sz="3600" b="1" dirty="0">
                <a:solidFill>
                  <a:srgbClr val="631A03"/>
                </a:solidFill>
                <a:latin typeface="微軟正黑體" pitchFamily="34" charset="-120"/>
                <a:ea typeface="微軟正黑體" pitchFamily="34" charset="-120"/>
              </a:rPr>
              <a:t>者</a:t>
            </a:r>
            <a:r>
              <a:rPr lang="en-US" altLang="zh-TW" sz="3600" b="1" dirty="0">
                <a:solidFill>
                  <a:srgbClr val="631A03"/>
                </a:solidFill>
                <a:latin typeface="微軟正黑體" pitchFamily="34" charset="-120"/>
                <a:ea typeface="微軟正黑體" pitchFamily="34" charset="-120"/>
              </a:rPr>
              <a:t>(</a:t>
            </a:r>
            <a:r>
              <a:rPr lang="zh-TW" altLang="en-US" sz="3600" b="1" dirty="0">
                <a:solidFill>
                  <a:srgbClr val="631A03"/>
                </a:solidFill>
                <a:latin typeface="微軟正黑體" pitchFamily="34" charset="-120"/>
                <a:ea typeface="微軟正黑體" pitchFamily="34" charset="-120"/>
              </a:rPr>
              <a:t>須有佐證</a:t>
            </a:r>
            <a:r>
              <a:rPr lang="zh-TW" altLang="en-US" sz="3600" b="1" dirty="0" smtClean="0">
                <a:solidFill>
                  <a:srgbClr val="631A03"/>
                </a:solidFill>
                <a:latin typeface="微軟正黑體" pitchFamily="34" charset="-120"/>
                <a:ea typeface="微軟正黑體" pitchFamily="34" charset="-120"/>
              </a:rPr>
              <a:t>資料並檢附</a:t>
            </a:r>
            <a:r>
              <a:rPr lang="zh-TW" altLang="en-US" sz="4400" b="1" dirty="0" smtClean="0">
                <a:solidFill>
                  <a:srgbClr val="FF0066"/>
                </a:solidFill>
                <a:latin typeface="微軟正黑體" pitchFamily="34" charset="-120"/>
                <a:ea typeface="微軟正黑體" pitchFamily="34" charset="-120"/>
              </a:rPr>
              <a:t>師長</a:t>
            </a:r>
            <a:r>
              <a:rPr lang="zh-TW" altLang="en-US" sz="4400" b="1" dirty="0">
                <a:solidFill>
                  <a:srgbClr val="FF0066"/>
                </a:solidFill>
                <a:latin typeface="微軟正黑體" pitchFamily="34" charset="-120"/>
                <a:ea typeface="微軟正黑體" pitchFamily="34" charset="-120"/>
              </a:rPr>
              <a:t>推薦表</a:t>
            </a:r>
            <a:r>
              <a:rPr lang="en-US" altLang="zh-TW" sz="3600" b="1" dirty="0">
                <a:solidFill>
                  <a:srgbClr val="631A03"/>
                </a:solidFill>
                <a:latin typeface="微軟正黑體" pitchFamily="34" charset="-120"/>
                <a:ea typeface="微軟正黑體" pitchFamily="34" charset="-120"/>
              </a:rPr>
              <a:t>)</a:t>
            </a:r>
            <a:endParaRPr lang="zh-TW" altLang="en-US" sz="3600" b="1" dirty="0">
              <a:solidFill>
                <a:srgbClr val="631A03"/>
              </a:solidFill>
              <a:latin typeface="微軟正黑體" pitchFamily="34" charset="-120"/>
              <a:ea typeface="微軟正黑體" pitchFamily="34" charset="-120"/>
            </a:endParaRPr>
          </a:p>
        </p:txBody>
      </p:sp>
      <p:sp>
        <p:nvSpPr>
          <p:cNvPr id="4" name="圓角矩形 3"/>
          <p:cNvSpPr/>
          <p:nvPr/>
        </p:nvSpPr>
        <p:spPr>
          <a:xfrm>
            <a:off x="2358008" y="332656"/>
            <a:ext cx="44644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latin typeface="+mj-ea"/>
                <a:ea typeface="+mj-ea"/>
              </a:rPr>
              <a:t>修德善行獎</a:t>
            </a:r>
            <a:endParaRPr lang="zh-TW" altLang="en-US" sz="6000" b="1" dirty="0">
              <a:latin typeface="+mj-ea"/>
              <a:ea typeface="+mj-ea"/>
            </a:endParaRPr>
          </a:p>
        </p:txBody>
      </p:sp>
      <p:sp>
        <p:nvSpPr>
          <p:cNvPr id="5" name="等腰三角形 4"/>
          <p:cNvSpPr/>
          <p:nvPr/>
        </p:nvSpPr>
        <p:spPr>
          <a:xfrm>
            <a:off x="0" y="5517232"/>
            <a:ext cx="9180512" cy="134076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17" descr="gold_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39"/>
            <a:ext cx="1224136"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2_Lev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5049</TotalTime>
  <Words>2763</Words>
  <Application>Microsoft Office PowerPoint</Application>
  <PresentationFormat>如螢幕大小 (4:3)</PresentationFormat>
  <Paragraphs>550</Paragraphs>
  <Slides>50</Slides>
  <Notes>3</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50</vt:i4>
      </vt:variant>
    </vt:vector>
  </HeadingPairs>
  <TitlesOfParts>
    <vt:vector size="61" baseType="lpstr">
      <vt:lpstr>微軟正黑體</vt:lpstr>
      <vt:lpstr>新細明體</vt:lpstr>
      <vt:lpstr>Arial</vt:lpstr>
      <vt:lpstr>Franklin Gothic Book</vt:lpstr>
      <vt:lpstr>Garamond</vt:lpstr>
      <vt:lpstr>Perpetua</vt:lpstr>
      <vt:lpstr>Times New Roman</vt:lpstr>
      <vt:lpstr>Wingdings</vt:lpstr>
      <vt:lpstr>Wingdings 2</vt:lpstr>
      <vt:lpstr>2_Level</vt:lpstr>
      <vt:lpstr>公正</vt:lpstr>
      <vt:lpstr>彰化縣108學年度 縣長獎線上填報研習</vt:lpstr>
      <vt:lpstr>PowerPoint 簡報</vt:lpstr>
      <vt:lpstr>彰化縣108學年度公私立國民中小學應屆畢業生縣長獎給獎實施計畫</vt:lpstr>
      <vt:lpstr>獎項、名額與各校推薦遴選資格</vt:lpstr>
      <vt:lpstr>活動時間期程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人文藝術獎-只限以下</vt:lpstr>
      <vt:lpstr>PowerPoint 簡報</vt:lpstr>
      <vt:lpstr>PowerPoint 簡報</vt:lpstr>
      <vt:lpstr>PowerPoint 簡報</vt:lpstr>
      <vt:lpstr>PowerPoint 簡報</vt:lpstr>
      <vt:lpstr>PowerPoint 簡報</vt:lpstr>
      <vt:lpstr>PowerPoint 簡報</vt:lpstr>
      <vt:lpstr>PowerPoint 簡報</vt:lpstr>
      <vt:lpstr>PowerPoint 簡報</vt:lpstr>
      <vt:lpstr>(一)體育署主辦之競賽</vt:lpstr>
      <vt:lpstr>(二)台灣區各單項運動錦標賽 （該錦標賽以教育部指定升學輔導錦標賽或中華民國單項運動協會主辦並經全國體育行政主管機關核准之比賽為限）</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科學創意獎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活動時間期程</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user</dc:creator>
  <cp:lastModifiedBy>雨龍 李</cp:lastModifiedBy>
  <cp:revision>455</cp:revision>
  <dcterms:created xsi:type="dcterms:W3CDTF">2009-05-15T04:03:25Z</dcterms:created>
  <dcterms:modified xsi:type="dcterms:W3CDTF">2019-12-11T02:51:31Z</dcterms:modified>
</cp:coreProperties>
</file>